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7"/>
  </p:notesMasterIdLst>
  <p:sldIdLst>
    <p:sldId id="256" r:id="rId2"/>
    <p:sldId id="335" r:id="rId3"/>
    <p:sldId id="525" r:id="rId4"/>
    <p:sldId id="622" r:id="rId5"/>
    <p:sldId id="321" r:id="rId6"/>
    <p:sldId id="524" r:id="rId7"/>
    <p:sldId id="618" r:id="rId8"/>
    <p:sldId id="619" r:id="rId9"/>
    <p:sldId id="620" r:id="rId10"/>
    <p:sldId id="621" r:id="rId11"/>
    <p:sldId id="526" r:id="rId12"/>
    <p:sldId id="527" r:id="rId13"/>
    <p:sldId id="528" r:id="rId14"/>
    <p:sldId id="529" r:id="rId15"/>
    <p:sldId id="531" r:id="rId16"/>
    <p:sldId id="601" r:id="rId17"/>
    <p:sldId id="532" r:id="rId18"/>
    <p:sldId id="533" r:id="rId19"/>
    <p:sldId id="534" r:id="rId20"/>
    <p:sldId id="535" r:id="rId21"/>
    <p:sldId id="536" r:id="rId22"/>
    <p:sldId id="537" r:id="rId23"/>
    <p:sldId id="538" r:id="rId24"/>
    <p:sldId id="539" r:id="rId25"/>
    <p:sldId id="540" r:id="rId26"/>
    <p:sldId id="541" r:id="rId27"/>
    <p:sldId id="542" r:id="rId28"/>
    <p:sldId id="543" r:id="rId29"/>
    <p:sldId id="544" r:id="rId30"/>
    <p:sldId id="545" r:id="rId31"/>
    <p:sldId id="546" r:id="rId32"/>
    <p:sldId id="547" r:id="rId33"/>
    <p:sldId id="549" r:id="rId34"/>
    <p:sldId id="552" r:id="rId35"/>
    <p:sldId id="550" r:id="rId36"/>
    <p:sldId id="551" r:id="rId37"/>
    <p:sldId id="553" r:id="rId38"/>
    <p:sldId id="617" r:id="rId39"/>
    <p:sldId id="554" r:id="rId40"/>
    <p:sldId id="555" r:id="rId41"/>
    <p:sldId id="556" r:id="rId42"/>
    <p:sldId id="557" r:id="rId43"/>
    <p:sldId id="559" r:id="rId44"/>
    <p:sldId id="560" r:id="rId45"/>
    <p:sldId id="561" r:id="rId46"/>
    <p:sldId id="562" r:id="rId47"/>
    <p:sldId id="563" r:id="rId48"/>
    <p:sldId id="564" r:id="rId49"/>
    <p:sldId id="565" r:id="rId50"/>
    <p:sldId id="566" r:id="rId51"/>
    <p:sldId id="567" r:id="rId52"/>
    <p:sldId id="568" r:id="rId53"/>
    <p:sldId id="571" r:id="rId54"/>
    <p:sldId id="573" r:id="rId55"/>
    <p:sldId id="574" r:id="rId56"/>
    <p:sldId id="575" r:id="rId57"/>
    <p:sldId id="576" r:id="rId58"/>
    <p:sldId id="577" r:id="rId59"/>
    <p:sldId id="578" r:id="rId60"/>
    <p:sldId id="579" r:id="rId61"/>
    <p:sldId id="580" r:id="rId62"/>
    <p:sldId id="582" r:id="rId63"/>
    <p:sldId id="583" r:id="rId64"/>
    <p:sldId id="584" r:id="rId65"/>
    <p:sldId id="581" r:id="rId66"/>
    <p:sldId id="585" r:id="rId67"/>
    <p:sldId id="586" r:id="rId68"/>
    <p:sldId id="587" r:id="rId69"/>
    <p:sldId id="588" r:id="rId70"/>
    <p:sldId id="589" r:id="rId71"/>
    <p:sldId id="590" r:id="rId72"/>
    <p:sldId id="591" r:id="rId73"/>
    <p:sldId id="592" r:id="rId74"/>
    <p:sldId id="257" r:id="rId75"/>
    <p:sldId id="595" r:id="rId76"/>
    <p:sldId id="596" r:id="rId77"/>
    <p:sldId id="597" r:id="rId78"/>
    <p:sldId id="598" r:id="rId79"/>
    <p:sldId id="599" r:id="rId80"/>
    <p:sldId id="600" r:id="rId81"/>
    <p:sldId id="602" r:id="rId82"/>
    <p:sldId id="603" r:id="rId83"/>
    <p:sldId id="604" r:id="rId84"/>
    <p:sldId id="605" r:id="rId85"/>
    <p:sldId id="606" r:id="rId86"/>
    <p:sldId id="607" r:id="rId87"/>
    <p:sldId id="608" r:id="rId88"/>
    <p:sldId id="609" r:id="rId89"/>
    <p:sldId id="610" r:id="rId90"/>
    <p:sldId id="611" r:id="rId91"/>
    <p:sldId id="612" r:id="rId92"/>
    <p:sldId id="613" r:id="rId93"/>
    <p:sldId id="614" r:id="rId94"/>
    <p:sldId id="615" r:id="rId95"/>
    <p:sldId id="616" r:id="rId9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C1C6"/>
    <a:srgbClr val="BFA034"/>
    <a:srgbClr val="D01C1F"/>
    <a:srgbClr val="A8A497"/>
    <a:srgbClr val="4B87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762"/>
  </p:normalViewPr>
  <p:slideViewPr>
    <p:cSldViewPr snapToGrid="0" snapToObjects="1">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FABE7F-ACDD-9143-883C-EBBBE66212F1}" type="datetimeFigureOut">
              <a:rPr lang="en-US" smtClean="0"/>
              <a:t>2/16/22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7112AD-D055-B548-BC1E-C5E7324CD751}" type="slidenum">
              <a:rPr lang="en-US" smtClean="0"/>
              <a:t>‹#›</a:t>
            </a:fld>
            <a:endParaRPr lang="en-US"/>
          </a:p>
        </p:txBody>
      </p:sp>
    </p:spTree>
    <p:extLst>
      <p:ext uri="{BB962C8B-B14F-4D97-AF65-F5344CB8AC3E}">
        <p14:creationId xmlns:p14="http://schemas.microsoft.com/office/powerpoint/2010/main" val="3448867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try to think of some possible lead measures in recruiting..  Remember</a:t>
            </a:r>
            <a:r>
              <a:rPr lang="en-US" baseline="0"/>
              <a:t> a Lead measure </a:t>
            </a:r>
            <a:r>
              <a:rPr lang="en-US"/>
              <a:t>are the “measures” of the activities most connected to achieving the goal.  And lets assume our goal in this example is to increase our hires from 1000 to 1100.</a:t>
            </a:r>
          </a:p>
        </p:txBody>
      </p:sp>
      <p:sp>
        <p:nvSpPr>
          <p:cNvPr id="4" name="Slide Number Placeholder 3"/>
          <p:cNvSpPr>
            <a:spLocks noGrp="1"/>
          </p:cNvSpPr>
          <p:nvPr>
            <p:ph type="sldNum" sz="quarter" idx="10"/>
          </p:nvPr>
        </p:nvSpPr>
        <p:spPr/>
        <p:txBody>
          <a:bodyPr/>
          <a:lstStyle/>
          <a:p>
            <a:fld id="{084D5613-BD19-4EC7-8340-FDC571147405}" type="slidenum">
              <a:rPr lang="en-US" smtClean="0"/>
              <a:t>57</a:t>
            </a:fld>
            <a:endParaRPr lang="en-US"/>
          </a:p>
        </p:txBody>
      </p:sp>
    </p:spTree>
    <p:extLst>
      <p:ext uri="{BB962C8B-B14F-4D97-AF65-F5344CB8AC3E}">
        <p14:creationId xmlns:p14="http://schemas.microsoft.com/office/powerpoint/2010/main" val="1689102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a:t>
            </a:r>
          </a:p>
        </p:txBody>
      </p:sp>
      <p:sp>
        <p:nvSpPr>
          <p:cNvPr id="4" name="Slide Number Placeholder 3"/>
          <p:cNvSpPr>
            <a:spLocks noGrp="1"/>
          </p:cNvSpPr>
          <p:nvPr>
            <p:ph type="sldNum" sz="quarter" idx="10"/>
          </p:nvPr>
        </p:nvSpPr>
        <p:spPr/>
        <p:txBody>
          <a:bodyPr/>
          <a:lstStyle/>
          <a:p>
            <a:fld id="{084D5613-BD19-4EC7-8340-FDC571147405}" type="slidenum">
              <a:rPr lang="en-US" smtClean="0"/>
              <a:t>65</a:t>
            </a:fld>
            <a:endParaRPr lang="en-US"/>
          </a:p>
        </p:txBody>
      </p:sp>
    </p:spTree>
    <p:extLst>
      <p:ext uri="{BB962C8B-B14F-4D97-AF65-F5344CB8AC3E}">
        <p14:creationId xmlns:p14="http://schemas.microsoft.com/office/powerpoint/2010/main" val="1779737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52D4E-3288-D346-863C-010CFB311D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709EB7-CD03-B841-88CE-481BDD5ED0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7F6275-4D5A-344F-B742-8DDED7E8E5BD}"/>
              </a:ext>
            </a:extLst>
          </p:cNvPr>
          <p:cNvSpPr>
            <a:spLocks noGrp="1"/>
          </p:cNvSpPr>
          <p:nvPr>
            <p:ph type="dt" sz="half" idx="10"/>
          </p:nvPr>
        </p:nvSpPr>
        <p:spPr/>
        <p:txBody>
          <a:bodyPr/>
          <a:lstStyle/>
          <a:p>
            <a:fld id="{FC6E4692-C1E8-C445-8208-ABB5E202A9DC}" type="datetimeFigureOut">
              <a:rPr lang="en-US" smtClean="0"/>
              <a:t>2/16/22</a:t>
            </a:fld>
            <a:endParaRPr lang="en-US"/>
          </a:p>
        </p:txBody>
      </p:sp>
      <p:sp>
        <p:nvSpPr>
          <p:cNvPr id="5" name="Footer Placeholder 4">
            <a:extLst>
              <a:ext uri="{FF2B5EF4-FFF2-40B4-BE49-F238E27FC236}">
                <a16:creationId xmlns:a16="http://schemas.microsoft.com/office/drawing/2014/main" id="{FF9F7074-5C6F-D54B-AA8C-A3C389D608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86AAE9-37AB-9243-9E76-AAB8A99D143D}"/>
              </a:ext>
            </a:extLst>
          </p:cNvPr>
          <p:cNvSpPr>
            <a:spLocks noGrp="1"/>
          </p:cNvSpPr>
          <p:nvPr>
            <p:ph type="sldNum" sz="quarter" idx="12"/>
          </p:nvPr>
        </p:nvSpPr>
        <p:spPr/>
        <p:txBody>
          <a:bodyPr/>
          <a:lstStyle/>
          <a:p>
            <a:fld id="{F99582DF-65AF-6345-A779-B889D71C5993}" type="slidenum">
              <a:rPr lang="en-US" smtClean="0"/>
              <a:t>‹#›</a:t>
            </a:fld>
            <a:endParaRPr lang="en-US"/>
          </a:p>
        </p:txBody>
      </p:sp>
    </p:spTree>
    <p:extLst>
      <p:ext uri="{BB962C8B-B14F-4D97-AF65-F5344CB8AC3E}">
        <p14:creationId xmlns:p14="http://schemas.microsoft.com/office/powerpoint/2010/main" val="2935513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0495E-3A9C-B941-98B6-76C9D228E2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96CCA3-3233-3B47-8F8A-47D0DDF8E4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079DE1-6D5E-F043-945E-AD72C537DF16}"/>
              </a:ext>
            </a:extLst>
          </p:cNvPr>
          <p:cNvSpPr>
            <a:spLocks noGrp="1"/>
          </p:cNvSpPr>
          <p:nvPr>
            <p:ph type="dt" sz="half" idx="10"/>
          </p:nvPr>
        </p:nvSpPr>
        <p:spPr/>
        <p:txBody>
          <a:bodyPr/>
          <a:lstStyle/>
          <a:p>
            <a:fld id="{FC6E4692-C1E8-C445-8208-ABB5E202A9DC}" type="datetimeFigureOut">
              <a:rPr lang="en-US" smtClean="0"/>
              <a:t>2/16/22</a:t>
            </a:fld>
            <a:endParaRPr lang="en-US"/>
          </a:p>
        </p:txBody>
      </p:sp>
      <p:sp>
        <p:nvSpPr>
          <p:cNvPr id="5" name="Footer Placeholder 4">
            <a:extLst>
              <a:ext uri="{FF2B5EF4-FFF2-40B4-BE49-F238E27FC236}">
                <a16:creationId xmlns:a16="http://schemas.microsoft.com/office/drawing/2014/main" id="{6E97F14E-157B-D741-9841-4223114CC3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F57A51-D1BE-D74B-B7E0-00987C34FEA2}"/>
              </a:ext>
            </a:extLst>
          </p:cNvPr>
          <p:cNvSpPr>
            <a:spLocks noGrp="1"/>
          </p:cNvSpPr>
          <p:nvPr>
            <p:ph type="sldNum" sz="quarter" idx="12"/>
          </p:nvPr>
        </p:nvSpPr>
        <p:spPr/>
        <p:txBody>
          <a:bodyPr/>
          <a:lstStyle/>
          <a:p>
            <a:fld id="{F99582DF-65AF-6345-A779-B889D71C5993}" type="slidenum">
              <a:rPr lang="en-US" smtClean="0"/>
              <a:t>‹#›</a:t>
            </a:fld>
            <a:endParaRPr lang="en-US"/>
          </a:p>
        </p:txBody>
      </p:sp>
    </p:spTree>
    <p:extLst>
      <p:ext uri="{BB962C8B-B14F-4D97-AF65-F5344CB8AC3E}">
        <p14:creationId xmlns:p14="http://schemas.microsoft.com/office/powerpoint/2010/main" val="251672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84F50E-A4A9-074A-8E76-5EB3AAB6F5E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69BD74-CBAE-8047-9BFB-A77520D3A6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3D3C6F-5C74-8843-9097-950BF5AF9DCF}"/>
              </a:ext>
            </a:extLst>
          </p:cNvPr>
          <p:cNvSpPr>
            <a:spLocks noGrp="1"/>
          </p:cNvSpPr>
          <p:nvPr>
            <p:ph type="dt" sz="half" idx="10"/>
          </p:nvPr>
        </p:nvSpPr>
        <p:spPr/>
        <p:txBody>
          <a:bodyPr/>
          <a:lstStyle/>
          <a:p>
            <a:fld id="{FC6E4692-C1E8-C445-8208-ABB5E202A9DC}" type="datetimeFigureOut">
              <a:rPr lang="en-US" smtClean="0"/>
              <a:t>2/16/22</a:t>
            </a:fld>
            <a:endParaRPr lang="en-US"/>
          </a:p>
        </p:txBody>
      </p:sp>
      <p:sp>
        <p:nvSpPr>
          <p:cNvPr id="5" name="Footer Placeholder 4">
            <a:extLst>
              <a:ext uri="{FF2B5EF4-FFF2-40B4-BE49-F238E27FC236}">
                <a16:creationId xmlns:a16="http://schemas.microsoft.com/office/drawing/2014/main" id="{21241818-76CC-5542-A45F-C3932C2AD8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AC0B95-9BBE-D24D-9244-9DA68A44A55A}"/>
              </a:ext>
            </a:extLst>
          </p:cNvPr>
          <p:cNvSpPr>
            <a:spLocks noGrp="1"/>
          </p:cNvSpPr>
          <p:nvPr>
            <p:ph type="sldNum" sz="quarter" idx="12"/>
          </p:nvPr>
        </p:nvSpPr>
        <p:spPr/>
        <p:txBody>
          <a:bodyPr/>
          <a:lstStyle/>
          <a:p>
            <a:fld id="{F99582DF-65AF-6345-A779-B889D71C5993}" type="slidenum">
              <a:rPr lang="en-US" smtClean="0"/>
              <a:t>‹#›</a:t>
            </a:fld>
            <a:endParaRPr lang="en-US"/>
          </a:p>
        </p:txBody>
      </p:sp>
    </p:spTree>
    <p:extLst>
      <p:ext uri="{BB962C8B-B14F-4D97-AF65-F5344CB8AC3E}">
        <p14:creationId xmlns:p14="http://schemas.microsoft.com/office/powerpoint/2010/main" val="2652578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7CF0B-EC45-FB47-AD98-B1F0FBABFC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8474DF-B778-184D-A839-CFD7AFD05A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BF56D9-A029-304F-8427-7A6E0B8EB682}"/>
              </a:ext>
            </a:extLst>
          </p:cNvPr>
          <p:cNvSpPr>
            <a:spLocks noGrp="1"/>
          </p:cNvSpPr>
          <p:nvPr>
            <p:ph type="dt" sz="half" idx="10"/>
          </p:nvPr>
        </p:nvSpPr>
        <p:spPr/>
        <p:txBody>
          <a:bodyPr/>
          <a:lstStyle/>
          <a:p>
            <a:fld id="{FC6E4692-C1E8-C445-8208-ABB5E202A9DC}" type="datetimeFigureOut">
              <a:rPr lang="en-US" smtClean="0"/>
              <a:t>2/16/22</a:t>
            </a:fld>
            <a:endParaRPr lang="en-US"/>
          </a:p>
        </p:txBody>
      </p:sp>
      <p:sp>
        <p:nvSpPr>
          <p:cNvPr id="5" name="Footer Placeholder 4">
            <a:extLst>
              <a:ext uri="{FF2B5EF4-FFF2-40B4-BE49-F238E27FC236}">
                <a16:creationId xmlns:a16="http://schemas.microsoft.com/office/drawing/2014/main" id="{E984747F-279F-4B48-B99A-3B04224176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40E54D-3597-B34B-8E9C-68B0746B3203}"/>
              </a:ext>
            </a:extLst>
          </p:cNvPr>
          <p:cNvSpPr>
            <a:spLocks noGrp="1"/>
          </p:cNvSpPr>
          <p:nvPr>
            <p:ph type="sldNum" sz="quarter" idx="12"/>
          </p:nvPr>
        </p:nvSpPr>
        <p:spPr/>
        <p:txBody>
          <a:bodyPr/>
          <a:lstStyle/>
          <a:p>
            <a:fld id="{F99582DF-65AF-6345-A779-B889D71C5993}" type="slidenum">
              <a:rPr lang="en-US" smtClean="0"/>
              <a:t>‹#›</a:t>
            </a:fld>
            <a:endParaRPr lang="en-US"/>
          </a:p>
        </p:txBody>
      </p:sp>
    </p:spTree>
    <p:extLst>
      <p:ext uri="{BB962C8B-B14F-4D97-AF65-F5344CB8AC3E}">
        <p14:creationId xmlns:p14="http://schemas.microsoft.com/office/powerpoint/2010/main" val="6373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B610C-3575-6E4D-AA75-6CE1D76D59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84D374-946F-914A-B415-52FD0B4863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19856B-2AFC-9947-9112-61DF2248BF73}"/>
              </a:ext>
            </a:extLst>
          </p:cNvPr>
          <p:cNvSpPr>
            <a:spLocks noGrp="1"/>
          </p:cNvSpPr>
          <p:nvPr>
            <p:ph type="dt" sz="half" idx="10"/>
          </p:nvPr>
        </p:nvSpPr>
        <p:spPr/>
        <p:txBody>
          <a:bodyPr/>
          <a:lstStyle/>
          <a:p>
            <a:fld id="{FC6E4692-C1E8-C445-8208-ABB5E202A9DC}" type="datetimeFigureOut">
              <a:rPr lang="en-US" smtClean="0"/>
              <a:t>2/16/22</a:t>
            </a:fld>
            <a:endParaRPr lang="en-US"/>
          </a:p>
        </p:txBody>
      </p:sp>
      <p:sp>
        <p:nvSpPr>
          <p:cNvPr id="5" name="Footer Placeholder 4">
            <a:extLst>
              <a:ext uri="{FF2B5EF4-FFF2-40B4-BE49-F238E27FC236}">
                <a16:creationId xmlns:a16="http://schemas.microsoft.com/office/drawing/2014/main" id="{96581B40-E91E-6848-AA94-BAC8E038A6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461AE9-892E-D248-B036-4548D2780C23}"/>
              </a:ext>
            </a:extLst>
          </p:cNvPr>
          <p:cNvSpPr>
            <a:spLocks noGrp="1"/>
          </p:cNvSpPr>
          <p:nvPr>
            <p:ph type="sldNum" sz="quarter" idx="12"/>
          </p:nvPr>
        </p:nvSpPr>
        <p:spPr/>
        <p:txBody>
          <a:bodyPr/>
          <a:lstStyle/>
          <a:p>
            <a:fld id="{F99582DF-65AF-6345-A779-B889D71C5993}" type="slidenum">
              <a:rPr lang="en-US" smtClean="0"/>
              <a:t>‹#›</a:t>
            </a:fld>
            <a:endParaRPr lang="en-US"/>
          </a:p>
        </p:txBody>
      </p:sp>
    </p:spTree>
    <p:extLst>
      <p:ext uri="{BB962C8B-B14F-4D97-AF65-F5344CB8AC3E}">
        <p14:creationId xmlns:p14="http://schemas.microsoft.com/office/powerpoint/2010/main" val="2225050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3F967-2FD8-3E4A-B867-860669C939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1DCB8B-1D0A-DB41-B1F4-9E19A6663E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22C962-D2F8-DB48-8B91-E4273C4C19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6365F5-2989-E34F-AE0A-706FB40AEC00}"/>
              </a:ext>
            </a:extLst>
          </p:cNvPr>
          <p:cNvSpPr>
            <a:spLocks noGrp="1"/>
          </p:cNvSpPr>
          <p:nvPr>
            <p:ph type="dt" sz="half" idx="10"/>
          </p:nvPr>
        </p:nvSpPr>
        <p:spPr/>
        <p:txBody>
          <a:bodyPr/>
          <a:lstStyle/>
          <a:p>
            <a:fld id="{FC6E4692-C1E8-C445-8208-ABB5E202A9DC}" type="datetimeFigureOut">
              <a:rPr lang="en-US" smtClean="0"/>
              <a:t>2/16/22</a:t>
            </a:fld>
            <a:endParaRPr lang="en-US"/>
          </a:p>
        </p:txBody>
      </p:sp>
      <p:sp>
        <p:nvSpPr>
          <p:cNvPr id="6" name="Footer Placeholder 5">
            <a:extLst>
              <a:ext uri="{FF2B5EF4-FFF2-40B4-BE49-F238E27FC236}">
                <a16:creationId xmlns:a16="http://schemas.microsoft.com/office/drawing/2014/main" id="{67B2ADA3-F572-4D4E-B3BC-03D18CA23F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FC4C37-9674-394C-8300-7034780386C5}"/>
              </a:ext>
            </a:extLst>
          </p:cNvPr>
          <p:cNvSpPr>
            <a:spLocks noGrp="1"/>
          </p:cNvSpPr>
          <p:nvPr>
            <p:ph type="sldNum" sz="quarter" idx="12"/>
          </p:nvPr>
        </p:nvSpPr>
        <p:spPr/>
        <p:txBody>
          <a:bodyPr/>
          <a:lstStyle/>
          <a:p>
            <a:fld id="{F99582DF-65AF-6345-A779-B889D71C5993}" type="slidenum">
              <a:rPr lang="en-US" smtClean="0"/>
              <a:t>‹#›</a:t>
            </a:fld>
            <a:endParaRPr lang="en-US"/>
          </a:p>
        </p:txBody>
      </p:sp>
    </p:spTree>
    <p:extLst>
      <p:ext uri="{BB962C8B-B14F-4D97-AF65-F5344CB8AC3E}">
        <p14:creationId xmlns:p14="http://schemas.microsoft.com/office/powerpoint/2010/main" val="3232486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B9D74-4FB9-844D-B9CA-BE15C6C0CE2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7D5590-1F24-3E46-A40B-A5C0FA2834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4EEAC9-F7E1-9E48-B054-768BE3EC961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D49EDD-6EE6-E843-BC54-7A11280498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D4BBA8-F231-884A-AE6B-5E6FED40C3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5B16AA-5B8F-374F-A4EB-ABEF0814CE53}"/>
              </a:ext>
            </a:extLst>
          </p:cNvPr>
          <p:cNvSpPr>
            <a:spLocks noGrp="1"/>
          </p:cNvSpPr>
          <p:nvPr>
            <p:ph type="dt" sz="half" idx="10"/>
          </p:nvPr>
        </p:nvSpPr>
        <p:spPr/>
        <p:txBody>
          <a:bodyPr/>
          <a:lstStyle/>
          <a:p>
            <a:fld id="{FC6E4692-C1E8-C445-8208-ABB5E202A9DC}" type="datetimeFigureOut">
              <a:rPr lang="en-US" smtClean="0"/>
              <a:t>2/16/22</a:t>
            </a:fld>
            <a:endParaRPr lang="en-US"/>
          </a:p>
        </p:txBody>
      </p:sp>
      <p:sp>
        <p:nvSpPr>
          <p:cNvPr id="8" name="Footer Placeholder 7">
            <a:extLst>
              <a:ext uri="{FF2B5EF4-FFF2-40B4-BE49-F238E27FC236}">
                <a16:creationId xmlns:a16="http://schemas.microsoft.com/office/drawing/2014/main" id="{AC027001-A159-5F44-912B-2672E31048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69CD3C-310C-AC47-99A0-8B2EA46B3AD2}"/>
              </a:ext>
            </a:extLst>
          </p:cNvPr>
          <p:cNvSpPr>
            <a:spLocks noGrp="1"/>
          </p:cNvSpPr>
          <p:nvPr>
            <p:ph type="sldNum" sz="quarter" idx="12"/>
          </p:nvPr>
        </p:nvSpPr>
        <p:spPr/>
        <p:txBody>
          <a:bodyPr/>
          <a:lstStyle/>
          <a:p>
            <a:fld id="{F99582DF-65AF-6345-A779-B889D71C5993}" type="slidenum">
              <a:rPr lang="en-US" smtClean="0"/>
              <a:t>‹#›</a:t>
            </a:fld>
            <a:endParaRPr lang="en-US"/>
          </a:p>
        </p:txBody>
      </p:sp>
    </p:spTree>
    <p:extLst>
      <p:ext uri="{BB962C8B-B14F-4D97-AF65-F5344CB8AC3E}">
        <p14:creationId xmlns:p14="http://schemas.microsoft.com/office/powerpoint/2010/main" val="3401734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6CEED-8BFB-6A42-A0E5-71FB0F8F53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C6AEC5-78ED-4F4A-B0D2-C7CC038D8AB1}"/>
              </a:ext>
            </a:extLst>
          </p:cNvPr>
          <p:cNvSpPr>
            <a:spLocks noGrp="1"/>
          </p:cNvSpPr>
          <p:nvPr>
            <p:ph type="dt" sz="half" idx="10"/>
          </p:nvPr>
        </p:nvSpPr>
        <p:spPr/>
        <p:txBody>
          <a:bodyPr/>
          <a:lstStyle/>
          <a:p>
            <a:fld id="{FC6E4692-C1E8-C445-8208-ABB5E202A9DC}" type="datetimeFigureOut">
              <a:rPr lang="en-US" smtClean="0"/>
              <a:t>2/16/22</a:t>
            </a:fld>
            <a:endParaRPr lang="en-US"/>
          </a:p>
        </p:txBody>
      </p:sp>
      <p:sp>
        <p:nvSpPr>
          <p:cNvPr id="4" name="Footer Placeholder 3">
            <a:extLst>
              <a:ext uri="{FF2B5EF4-FFF2-40B4-BE49-F238E27FC236}">
                <a16:creationId xmlns:a16="http://schemas.microsoft.com/office/drawing/2014/main" id="{AB11111E-124A-B247-BD7A-86D9B5A43F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61219C-B86D-C34A-9B3A-D3951B8B9249}"/>
              </a:ext>
            </a:extLst>
          </p:cNvPr>
          <p:cNvSpPr>
            <a:spLocks noGrp="1"/>
          </p:cNvSpPr>
          <p:nvPr>
            <p:ph type="sldNum" sz="quarter" idx="12"/>
          </p:nvPr>
        </p:nvSpPr>
        <p:spPr/>
        <p:txBody>
          <a:bodyPr/>
          <a:lstStyle/>
          <a:p>
            <a:fld id="{F99582DF-65AF-6345-A779-B889D71C5993}" type="slidenum">
              <a:rPr lang="en-US" smtClean="0"/>
              <a:t>‹#›</a:t>
            </a:fld>
            <a:endParaRPr lang="en-US"/>
          </a:p>
        </p:txBody>
      </p:sp>
    </p:spTree>
    <p:extLst>
      <p:ext uri="{BB962C8B-B14F-4D97-AF65-F5344CB8AC3E}">
        <p14:creationId xmlns:p14="http://schemas.microsoft.com/office/powerpoint/2010/main" val="4102593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09B0F-8754-5A46-A5FB-B4016D1F4AFE}"/>
              </a:ext>
            </a:extLst>
          </p:cNvPr>
          <p:cNvSpPr>
            <a:spLocks noGrp="1"/>
          </p:cNvSpPr>
          <p:nvPr>
            <p:ph type="dt" sz="half" idx="10"/>
          </p:nvPr>
        </p:nvSpPr>
        <p:spPr/>
        <p:txBody>
          <a:bodyPr/>
          <a:lstStyle/>
          <a:p>
            <a:fld id="{FC6E4692-C1E8-C445-8208-ABB5E202A9DC}" type="datetimeFigureOut">
              <a:rPr lang="en-US" smtClean="0"/>
              <a:t>2/16/22</a:t>
            </a:fld>
            <a:endParaRPr lang="en-US"/>
          </a:p>
        </p:txBody>
      </p:sp>
      <p:sp>
        <p:nvSpPr>
          <p:cNvPr id="3" name="Footer Placeholder 2">
            <a:extLst>
              <a:ext uri="{FF2B5EF4-FFF2-40B4-BE49-F238E27FC236}">
                <a16:creationId xmlns:a16="http://schemas.microsoft.com/office/drawing/2014/main" id="{898A9BF8-80D0-7A42-82AF-E7441150A7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F1D4F7-D88F-9B47-B4AA-E8FA9EDC9D3B}"/>
              </a:ext>
            </a:extLst>
          </p:cNvPr>
          <p:cNvSpPr>
            <a:spLocks noGrp="1"/>
          </p:cNvSpPr>
          <p:nvPr>
            <p:ph type="sldNum" sz="quarter" idx="12"/>
          </p:nvPr>
        </p:nvSpPr>
        <p:spPr/>
        <p:txBody>
          <a:bodyPr/>
          <a:lstStyle/>
          <a:p>
            <a:fld id="{F99582DF-65AF-6345-A779-B889D71C5993}" type="slidenum">
              <a:rPr lang="en-US" smtClean="0"/>
              <a:t>‹#›</a:t>
            </a:fld>
            <a:endParaRPr lang="en-US"/>
          </a:p>
        </p:txBody>
      </p:sp>
    </p:spTree>
    <p:extLst>
      <p:ext uri="{BB962C8B-B14F-4D97-AF65-F5344CB8AC3E}">
        <p14:creationId xmlns:p14="http://schemas.microsoft.com/office/powerpoint/2010/main" val="4052736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46D02-F311-2C42-A335-8A3FFD75CF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59EE95-5667-2040-84BE-411DD694D7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ACF0C0-6467-8748-9462-A1233E069C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6EE59E-B7CD-7648-9162-71336757A4CC}"/>
              </a:ext>
            </a:extLst>
          </p:cNvPr>
          <p:cNvSpPr>
            <a:spLocks noGrp="1"/>
          </p:cNvSpPr>
          <p:nvPr>
            <p:ph type="dt" sz="half" idx="10"/>
          </p:nvPr>
        </p:nvSpPr>
        <p:spPr/>
        <p:txBody>
          <a:bodyPr/>
          <a:lstStyle/>
          <a:p>
            <a:fld id="{FC6E4692-C1E8-C445-8208-ABB5E202A9DC}" type="datetimeFigureOut">
              <a:rPr lang="en-US" smtClean="0"/>
              <a:t>2/16/22</a:t>
            </a:fld>
            <a:endParaRPr lang="en-US"/>
          </a:p>
        </p:txBody>
      </p:sp>
      <p:sp>
        <p:nvSpPr>
          <p:cNvPr id="6" name="Footer Placeholder 5">
            <a:extLst>
              <a:ext uri="{FF2B5EF4-FFF2-40B4-BE49-F238E27FC236}">
                <a16:creationId xmlns:a16="http://schemas.microsoft.com/office/drawing/2014/main" id="{9FE83231-5453-D04D-93CD-E7C4A03D90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C5D327-DF47-314F-AAF4-7D286D89AA32}"/>
              </a:ext>
            </a:extLst>
          </p:cNvPr>
          <p:cNvSpPr>
            <a:spLocks noGrp="1"/>
          </p:cNvSpPr>
          <p:nvPr>
            <p:ph type="sldNum" sz="quarter" idx="12"/>
          </p:nvPr>
        </p:nvSpPr>
        <p:spPr/>
        <p:txBody>
          <a:bodyPr/>
          <a:lstStyle/>
          <a:p>
            <a:fld id="{F99582DF-65AF-6345-A779-B889D71C5993}" type="slidenum">
              <a:rPr lang="en-US" smtClean="0"/>
              <a:t>‹#›</a:t>
            </a:fld>
            <a:endParaRPr lang="en-US"/>
          </a:p>
        </p:txBody>
      </p:sp>
    </p:spTree>
    <p:extLst>
      <p:ext uri="{BB962C8B-B14F-4D97-AF65-F5344CB8AC3E}">
        <p14:creationId xmlns:p14="http://schemas.microsoft.com/office/powerpoint/2010/main" val="739892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AFD04-503E-FA49-88FD-E4E63D4D2F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AB2A3A-1C10-744E-96FA-9CC75560D6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D5AB4A-BF58-3744-AE74-3D0B807DC7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ECF95F-C0EF-164A-9050-B7D687AD7D5F}"/>
              </a:ext>
            </a:extLst>
          </p:cNvPr>
          <p:cNvSpPr>
            <a:spLocks noGrp="1"/>
          </p:cNvSpPr>
          <p:nvPr>
            <p:ph type="dt" sz="half" idx="10"/>
          </p:nvPr>
        </p:nvSpPr>
        <p:spPr/>
        <p:txBody>
          <a:bodyPr/>
          <a:lstStyle/>
          <a:p>
            <a:fld id="{FC6E4692-C1E8-C445-8208-ABB5E202A9DC}" type="datetimeFigureOut">
              <a:rPr lang="en-US" smtClean="0"/>
              <a:t>2/16/22</a:t>
            </a:fld>
            <a:endParaRPr lang="en-US"/>
          </a:p>
        </p:txBody>
      </p:sp>
      <p:sp>
        <p:nvSpPr>
          <p:cNvPr id="6" name="Footer Placeholder 5">
            <a:extLst>
              <a:ext uri="{FF2B5EF4-FFF2-40B4-BE49-F238E27FC236}">
                <a16:creationId xmlns:a16="http://schemas.microsoft.com/office/drawing/2014/main" id="{8BB0A1E3-4C33-9040-92B6-D88D83F132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F1070B-5B1C-044D-87A1-5017C34EE87F}"/>
              </a:ext>
            </a:extLst>
          </p:cNvPr>
          <p:cNvSpPr>
            <a:spLocks noGrp="1"/>
          </p:cNvSpPr>
          <p:nvPr>
            <p:ph type="sldNum" sz="quarter" idx="12"/>
          </p:nvPr>
        </p:nvSpPr>
        <p:spPr/>
        <p:txBody>
          <a:bodyPr/>
          <a:lstStyle/>
          <a:p>
            <a:fld id="{F99582DF-65AF-6345-A779-B889D71C5993}" type="slidenum">
              <a:rPr lang="en-US" smtClean="0"/>
              <a:t>‹#›</a:t>
            </a:fld>
            <a:endParaRPr lang="en-US"/>
          </a:p>
        </p:txBody>
      </p:sp>
    </p:spTree>
    <p:extLst>
      <p:ext uri="{BB962C8B-B14F-4D97-AF65-F5344CB8AC3E}">
        <p14:creationId xmlns:p14="http://schemas.microsoft.com/office/powerpoint/2010/main" val="1364747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B0FBEE-319C-9E4A-A013-1062B3C6FA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CE88361-2E16-A142-9B5D-A9416DED47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24D701-0CDC-9B43-9AA2-D5109A9FED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6E4692-C1E8-C445-8208-ABB5E202A9DC}" type="datetimeFigureOut">
              <a:rPr lang="en-US" smtClean="0"/>
              <a:t>2/16/22</a:t>
            </a:fld>
            <a:endParaRPr lang="en-US"/>
          </a:p>
        </p:txBody>
      </p:sp>
      <p:sp>
        <p:nvSpPr>
          <p:cNvPr id="5" name="Footer Placeholder 4">
            <a:extLst>
              <a:ext uri="{FF2B5EF4-FFF2-40B4-BE49-F238E27FC236}">
                <a16:creationId xmlns:a16="http://schemas.microsoft.com/office/drawing/2014/main" id="{6062A4AA-13F6-4E42-BA29-AF741F755B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9DA3C9-7F2E-ED49-9594-C996654A91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9582DF-65AF-6345-A779-B889D71C5993}" type="slidenum">
              <a:rPr lang="en-US" smtClean="0"/>
              <a:t>‹#›</a:t>
            </a:fld>
            <a:endParaRPr lang="en-US"/>
          </a:p>
        </p:txBody>
      </p:sp>
    </p:spTree>
    <p:extLst>
      <p:ext uri="{BB962C8B-B14F-4D97-AF65-F5344CB8AC3E}">
        <p14:creationId xmlns:p14="http://schemas.microsoft.com/office/powerpoint/2010/main" val="39597281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5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6.png"/><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2D660-E3AA-F941-A42F-396AF3A4D300}"/>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15235B9B-7F59-3749-8639-EB9F6F749E0E}"/>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A2F4FEFF-8DA2-5B43-9D3A-5A4A3B15B603}"/>
              </a:ext>
            </a:extLst>
          </p:cNvPr>
          <p:cNvPicPr>
            <a:picLocks noChangeAspect="1"/>
          </p:cNvPicPr>
          <p:nvPr/>
        </p:nvPicPr>
        <p:blipFill>
          <a:blip r:embed="rId2"/>
          <a:stretch>
            <a:fillRect/>
          </a:stretch>
        </p:blipFill>
        <p:spPr>
          <a:xfrm>
            <a:off x="-123567" y="-179954"/>
            <a:ext cx="14395622" cy="7217908"/>
          </a:xfrm>
          <a:prstGeom prst="rect">
            <a:avLst/>
          </a:prstGeom>
        </p:spPr>
      </p:pic>
      <p:sp>
        <p:nvSpPr>
          <p:cNvPr id="11" name="Subtitle 2">
            <a:extLst>
              <a:ext uri="{FF2B5EF4-FFF2-40B4-BE49-F238E27FC236}">
                <a16:creationId xmlns:a16="http://schemas.microsoft.com/office/drawing/2014/main" id="{E8F0BF96-E7F4-5547-8BA8-638883CAC74A}"/>
              </a:ext>
            </a:extLst>
          </p:cNvPr>
          <p:cNvSpPr txBox="1">
            <a:spLocks/>
          </p:cNvSpPr>
          <p:nvPr/>
        </p:nvSpPr>
        <p:spPr>
          <a:xfrm>
            <a:off x="736152" y="1166460"/>
            <a:ext cx="7680960" cy="266212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6000" b="1" dirty="0">
                <a:solidFill>
                  <a:srgbClr val="4B878B"/>
                </a:solidFill>
                <a:latin typeface="Montserrat"/>
                <a:ea typeface="Open Sans"/>
                <a:cs typeface="Open Sans"/>
              </a:rPr>
              <a:t>Double Your Business in </a:t>
            </a:r>
          </a:p>
          <a:p>
            <a:pPr algn="l"/>
            <a:r>
              <a:rPr lang="en-US" sz="6000" b="1" dirty="0">
                <a:solidFill>
                  <a:srgbClr val="4B878B"/>
                </a:solidFill>
                <a:latin typeface="Montserrat"/>
                <a:ea typeface="Open Sans"/>
                <a:cs typeface="Open Sans"/>
              </a:rPr>
              <a:t>90 Days</a:t>
            </a:r>
          </a:p>
        </p:txBody>
      </p:sp>
      <p:pic>
        <p:nvPicPr>
          <p:cNvPr id="13" name="Picture 12" descr="Text, logo&#10;&#10;Description automatically generated">
            <a:extLst>
              <a:ext uri="{FF2B5EF4-FFF2-40B4-BE49-F238E27FC236}">
                <a16:creationId xmlns:a16="http://schemas.microsoft.com/office/drawing/2014/main" id="{E9CF6ADA-C3A9-8940-9744-8B789D4DFDF2}"/>
              </a:ext>
            </a:extLst>
          </p:cNvPr>
          <p:cNvPicPr>
            <a:picLocks noChangeAspect="1"/>
          </p:cNvPicPr>
          <p:nvPr/>
        </p:nvPicPr>
        <p:blipFill>
          <a:blip r:embed="rId3"/>
          <a:stretch>
            <a:fillRect/>
          </a:stretch>
        </p:blipFill>
        <p:spPr>
          <a:xfrm>
            <a:off x="725641" y="5484082"/>
            <a:ext cx="2353891" cy="954055"/>
          </a:xfrm>
          <a:prstGeom prst="rect">
            <a:avLst/>
          </a:prstGeom>
        </p:spPr>
      </p:pic>
      <p:sp>
        <p:nvSpPr>
          <p:cNvPr id="15" name="TextBox 14">
            <a:extLst>
              <a:ext uri="{FF2B5EF4-FFF2-40B4-BE49-F238E27FC236}">
                <a16:creationId xmlns:a16="http://schemas.microsoft.com/office/drawing/2014/main" id="{1B85A550-96F8-EB4E-A6B7-C4A823559CAD}"/>
              </a:ext>
            </a:extLst>
          </p:cNvPr>
          <p:cNvSpPr txBox="1"/>
          <p:nvPr/>
        </p:nvSpPr>
        <p:spPr>
          <a:xfrm>
            <a:off x="736152" y="3902855"/>
            <a:ext cx="6085062" cy="369332"/>
          </a:xfrm>
          <a:prstGeom prst="rect">
            <a:avLst/>
          </a:prstGeom>
          <a:noFill/>
        </p:spPr>
        <p:txBody>
          <a:bodyPr wrap="square" lIns="91440" tIns="45720" rIns="91440" bIns="45720" rtlCol="0" anchor="t">
            <a:spAutoFit/>
          </a:bodyPr>
          <a:lstStyle/>
          <a:p>
            <a:r>
              <a:rPr lang="en-US" dirty="0">
                <a:latin typeface="Montserrat"/>
                <a:ea typeface="+mn-lt"/>
                <a:cs typeface="+mn-lt"/>
              </a:rPr>
              <a:t>WITH CHANTEL RAY AND TSHANE JOHNSON</a:t>
            </a:r>
          </a:p>
        </p:txBody>
      </p:sp>
    </p:spTree>
    <p:extLst>
      <p:ext uri="{BB962C8B-B14F-4D97-AF65-F5344CB8AC3E}">
        <p14:creationId xmlns:p14="http://schemas.microsoft.com/office/powerpoint/2010/main" val="5940340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1563E3-80A3-3841-A1AA-665A5471CE1E}"/>
              </a:ext>
            </a:extLst>
          </p:cNvPr>
          <p:cNvSpPr/>
          <p:nvPr/>
        </p:nvSpPr>
        <p:spPr>
          <a:xfrm>
            <a:off x="0" y="0"/>
            <a:ext cx="12192000" cy="1315363"/>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 logo&#10;&#10;Description automatically generated">
            <a:extLst>
              <a:ext uri="{FF2B5EF4-FFF2-40B4-BE49-F238E27FC236}">
                <a16:creationId xmlns:a16="http://schemas.microsoft.com/office/drawing/2014/main" id="{E9CF6ADA-C3A9-8940-9744-8B789D4DFDF2}"/>
              </a:ext>
            </a:extLst>
          </p:cNvPr>
          <p:cNvPicPr>
            <a:picLocks noChangeAspect="1"/>
          </p:cNvPicPr>
          <p:nvPr/>
        </p:nvPicPr>
        <p:blipFill>
          <a:blip r:embed="rId2"/>
          <a:stretch>
            <a:fillRect/>
          </a:stretch>
        </p:blipFill>
        <p:spPr>
          <a:xfrm>
            <a:off x="725641" y="5484082"/>
            <a:ext cx="2353891" cy="954055"/>
          </a:xfrm>
          <a:prstGeom prst="rect">
            <a:avLst/>
          </a:prstGeom>
        </p:spPr>
      </p:pic>
      <p:sp>
        <p:nvSpPr>
          <p:cNvPr id="8" name="Subtitle 2">
            <a:extLst>
              <a:ext uri="{FF2B5EF4-FFF2-40B4-BE49-F238E27FC236}">
                <a16:creationId xmlns:a16="http://schemas.microsoft.com/office/drawing/2014/main" id="{4463E843-4E32-6343-84B3-777B50BDFED3}"/>
              </a:ext>
            </a:extLst>
          </p:cNvPr>
          <p:cNvSpPr txBox="1">
            <a:spLocks/>
          </p:cNvSpPr>
          <p:nvPr/>
        </p:nvSpPr>
        <p:spPr>
          <a:xfrm>
            <a:off x="736152" y="1788417"/>
            <a:ext cx="10551958" cy="860190"/>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500" b="1" dirty="0">
                <a:solidFill>
                  <a:srgbClr val="D01C1F"/>
                </a:solidFill>
                <a:latin typeface="Montserrat"/>
                <a:ea typeface="Open Sans"/>
                <a:cs typeface="Open Sans"/>
              </a:rPr>
              <a:t>Message 50 people on Instagram and Facebook</a:t>
            </a:r>
          </a:p>
        </p:txBody>
      </p:sp>
      <p:sp>
        <p:nvSpPr>
          <p:cNvPr id="11" name="Subtitle 2">
            <a:extLst>
              <a:ext uri="{FF2B5EF4-FFF2-40B4-BE49-F238E27FC236}">
                <a16:creationId xmlns:a16="http://schemas.microsoft.com/office/drawing/2014/main" id="{E8F0BF96-E7F4-5547-8BA8-638883CAC74A}"/>
              </a:ext>
            </a:extLst>
          </p:cNvPr>
          <p:cNvSpPr txBox="1">
            <a:spLocks/>
          </p:cNvSpPr>
          <p:nvPr/>
        </p:nvSpPr>
        <p:spPr>
          <a:xfrm>
            <a:off x="650222" y="263800"/>
            <a:ext cx="10891556" cy="954055"/>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000" b="1" dirty="0">
                <a:solidFill>
                  <a:schemeClr val="bg1"/>
                </a:solidFill>
                <a:latin typeface="Montserrat"/>
                <a:ea typeface="Open Sans"/>
                <a:cs typeface="Open Sans"/>
              </a:rPr>
              <a:t>Get engagement</a:t>
            </a:r>
          </a:p>
        </p:txBody>
      </p:sp>
      <p:sp>
        <p:nvSpPr>
          <p:cNvPr id="9" name="TextBox 8">
            <a:extLst>
              <a:ext uri="{FF2B5EF4-FFF2-40B4-BE49-F238E27FC236}">
                <a16:creationId xmlns:a16="http://schemas.microsoft.com/office/drawing/2014/main" id="{93137E8F-7A41-0648-86D7-63FB3BB31AA1}"/>
              </a:ext>
            </a:extLst>
          </p:cNvPr>
          <p:cNvSpPr txBox="1"/>
          <p:nvPr/>
        </p:nvSpPr>
        <p:spPr>
          <a:xfrm>
            <a:off x="725641" y="3087025"/>
            <a:ext cx="10816137" cy="2554545"/>
          </a:xfrm>
          <a:prstGeom prst="rect">
            <a:avLst/>
          </a:prstGeom>
          <a:noFill/>
        </p:spPr>
        <p:txBody>
          <a:bodyPr wrap="square" lIns="91440" tIns="45720" rIns="91440" bIns="45720" rtlCol="0" anchor="t">
            <a:spAutoFit/>
          </a:bodyPr>
          <a:lstStyle/>
          <a:p>
            <a:r>
              <a:rPr lang="en-US" sz="2000" dirty="0">
                <a:latin typeface="Montserrat"/>
                <a:ea typeface="+mn-lt"/>
                <a:cs typeface="+mn-lt"/>
              </a:rPr>
              <a:t>Message 50 people something new Monday through Friday.</a:t>
            </a:r>
          </a:p>
          <a:p>
            <a:r>
              <a:rPr lang="en-US" sz="2000" dirty="0">
                <a:latin typeface="Montserrat"/>
                <a:ea typeface="+mn-lt"/>
                <a:cs typeface="+mn-lt"/>
              </a:rPr>
              <a:t>Private messages. Copy and paste. Easy </a:t>
            </a:r>
            <a:r>
              <a:rPr lang="en-US" sz="2000" dirty="0" err="1">
                <a:latin typeface="Montserrat"/>
                <a:ea typeface="+mn-lt"/>
                <a:cs typeface="+mn-lt"/>
              </a:rPr>
              <a:t>peasy</a:t>
            </a:r>
            <a:r>
              <a:rPr lang="en-US" sz="2000" dirty="0">
                <a:latin typeface="Montserrat"/>
                <a:ea typeface="+mn-lt"/>
                <a:cs typeface="+mn-lt"/>
              </a:rPr>
              <a:t>. No more than thirty minutes.</a:t>
            </a:r>
          </a:p>
          <a:p>
            <a:endParaRPr lang="en-US" sz="2000" dirty="0">
              <a:latin typeface="Montserrat"/>
              <a:ea typeface="+mn-lt"/>
              <a:cs typeface="+mn-lt"/>
            </a:endParaRPr>
          </a:p>
          <a:p>
            <a:r>
              <a:rPr lang="en-US" sz="2000" i="1" dirty="0">
                <a:latin typeface="Montserrat"/>
                <a:ea typeface="+mn-lt"/>
                <a:cs typeface="+mn-lt"/>
              </a:rPr>
              <a:t>Just wanted to send you a quick message, did you get a chance to watch the Super Bowl? I was rooting for the Bengals. Sad that they lost. Wanted to see if you saw my latest video on 10 reasons why we have no inventory right now. Will you watch it and tell me what you think? </a:t>
            </a:r>
          </a:p>
          <a:p>
            <a:r>
              <a:rPr lang="en-US" sz="2000" dirty="0">
                <a:latin typeface="Montserrat"/>
                <a:ea typeface="+mn-lt"/>
                <a:cs typeface="+mn-lt"/>
              </a:rPr>
              <a:t> </a:t>
            </a:r>
          </a:p>
        </p:txBody>
      </p:sp>
    </p:spTree>
    <p:extLst>
      <p:ext uri="{BB962C8B-B14F-4D97-AF65-F5344CB8AC3E}">
        <p14:creationId xmlns:p14="http://schemas.microsoft.com/office/powerpoint/2010/main" val="5637144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B05308E-5173-0144-9D0F-71781AA3507C}"/>
              </a:ext>
            </a:extLst>
          </p:cNvPr>
          <p:cNvSpPr/>
          <p:nvPr/>
        </p:nvSpPr>
        <p:spPr>
          <a:xfrm>
            <a:off x="0" y="0"/>
            <a:ext cx="12192000" cy="1315363"/>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 logo&#10;&#10;Description automatically generated">
            <a:extLst>
              <a:ext uri="{FF2B5EF4-FFF2-40B4-BE49-F238E27FC236}">
                <a16:creationId xmlns:a16="http://schemas.microsoft.com/office/drawing/2014/main" id="{E9CF6ADA-C3A9-8940-9744-8B789D4DFDF2}"/>
              </a:ext>
            </a:extLst>
          </p:cNvPr>
          <p:cNvPicPr>
            <a:picLocks noChangeAspect="1"/>
          </p:cNvPicPr>
          <p:nvPr/>
        </p:nvPicPr>
        <p:blipFill>
          <a:blip r:embed="rId2"/>
          <a:stretch>
            <a:fillRect/>
          </a:stretch>
        </p:blipFill>
        <p:spPr>
          <a:xfrm>
            <a:off x="725641" y="5484082"/>
            <a:ext cx="2353891" cy="954055"/>
          </a:xfrm>
          <a:prstGeom prst="rect">
            <a:avLst/>
          </a:prstGeom>
        </p:spPr>
      </p:pic>
      <p:sp>
        <p:nvSpPr>
          <p:cNvPr id="8" name="Subtitle 2">
            <a:extLst>
              <a:ext uri="{FF2B5EF4-FFF2-40B4-BE49-F238E27FC236}">
                <a16:creationId xmlns:a16="http://schemas.microsoft.com/office/drawing/2014/main" id="{4463E843-4E32-6343-84B3-777B50BDFED3}"/>
              </a:ext>
            </a:extLst>
          </p:cNvPr>
          <p:cNvSpPr txBox="1">
            <a:spLocks/>
          </p:cNvSpPr>
          <p:nvPr/>
        </p:nvSpPr>
        <p:spPr>
          <a:xfrm>
            <a:off x="1528830" y="1923613"/>
            <a:ext cx="4058270" cy="818859"/>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500" b="1" dirty="0">
                <a:solidFill>
                  <a:srgbClr val="D01C1F"/>
                </a:solidFill>
                <a:latin typeface="Montserrat"/>
                <a:ea typeface="Open Sans"/>
                <a:cs typeface="Open Sans"/>
              </a:rPr>
              <a:t>No Risk</a:t>
            </a:r>
          </a:p>
        </p:txBody>
      </p:sp>
      <p:sp>
        <p:nvSpPr>
          <p:cNvPr id="11" name="Subtitle 2">
            <a:extLst>
              <a:ext uri="{FF2B5EF4-FFF2-40B4-BE49-F238E27FC236}">
                <a16:creationId xmlns:a16="http://schemas.microsoft.com/office/drawing/2014/main" id="{E8F0BF96-E7F4-5547-8BA8-638883CAC74A}"/>
              </a:ext>
            </a:extLst>
          </p:cNvPr>
          <p:cNvSpPr txBox="1">
            <a:spLocks/>
          </p:cNvSpPr>
          <p:nvPr/>
        </p:nvSpPr>
        <p:spPr>
          <a:xfrm>
            <a:off x="650222" y="263800"/>
            <a:ext cx="10891556" cy="954055"/>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000" b="1" dirty="0">
                <a:solidFill>
                  <a:schemeClr val="bg1"/>
                </a:solidFill>
                <a:latin typeface="Montserrat"/>
                <a:ea typeface="Open Sans"/>
                <a:cs typeface="Open Sans"/>
              </a:rPr>
              <a:t>No Risk, Low Risk, Offers</a:t>
            </a:r>
          </a:p>
        </p:txBody>
      </p:sp>
      <p:sp>
        <p:nvSpPr>
          <p:cNvPr id="7" name="TextBox 6">
            <a:extLst>
              <a:ext uri="{FF2B5EF4-FFF2-40B4-BE49-F238E27FC236}">
                <a16:creationId xmlns:a16="http://schemas.microsoft.com/office/drawing/2014/main" id="{09B6CDE3-1AF3-7546-9C7C-69AAD3F65FC5}"/>
              </a:ext>
            </a:extLst>
          </p:cNvPr>
          <p:cNvSpPr txBox="1"/>
          <p:nvPr/>
        </p:nvSpPr>
        <p:spPr>
          <a:xfrm>
            <a:off x="4369038" y="1594556"/>
            <a:ext cx="6591405" cy="1323439"/>
          </a:xfrm>
          <a:prstGeom prst="rect">
            <a:avLst/>
          </a:prstGeom>
          <a:noFill/>
        </p:spPr>
        <p:txBody>
          <a:bodyPr wrap="square" lIns="91440" tIns="45720" rIns="91440" bIns="45720" rtlCol="0" anchor="t">
            <a:spAutoFit/>
          </a:bodyPr>
          <a:lstStyle/>
          <a:p>
            <a:r>
              <a:rPr lang="en-US" sz="2000" dirty="0">
                <a:latin typeface="Montserrat"/>
                <a:ea typeface="+mn-lt"/>
                <a:cs typeface="+mn-lt"/>
              </a:rPr>
              <a:t>“Why Didn’t Our Home Sell?” Guide</a:t>
            </a:r>
          </a:p>
          <a:p>
            <a:r>
              <a:rPr lang="en-US" sz="2000" dirty="0">
                <a:latin typeface="Montserrat"/>
                <a:ea typeface="+mn-lt"/>
                <a:cs typeface="+mn-lt"/>
              </a:rPr>
              <a:t>“7 Tips to Staging Your Home” Guide</a:t>
            </a:r>
          </a:p>
          <a:p>
            <a:r>
              <a:rPr lang="en-US" sz="2000" dirty="0">
                <a:latin typeface="Montserrat"/>
                <a:ea typeface="+mn-lt"/>
                <a:cs typeface="+mn-lt"/>
              </a:rPr>
              <a:t>“5 Steps to Buying Your New Home” guide</a:t>
            </a:r>
          </a:p>
          <a:p>
            <a:r>
              <a:rPr lang="en-US" sz="2000" dirty="0">
                <a:latin typeface="Montserrat"/>
                <a:ea typeface="+mn-lt"/>
                <a:cs typeface="+mn-lt"/>
              </a:rPr>
              <a:t>AUTOMATED CMA</a:t>
            </a:r>
          </a:p>
        </p:txBody>
      </p:sp>
      <p:sp>
        <p:nvSpPr>
          <p:cNvPr id="9" name="Subtitle 2">
            <a:extLst>
              <a:ext uri="{FF2B5EF4-FFF2-40B4-BE49-F238E27FC236}">
                <a16:creationId xmlns:a16="http://schemas.microsoft.com/office/drawing/2014/main" id="{7A57F0C3-4C61-C542-AE5A-271330133D85}"/>
              </a:ext>
            </a:extLst>
          </p:cNvPr>
          <p:cNvSpPr txBox="1">
            <a:spLocks/>
          </p:cNvSpPr>
          <p:nvPr/>
        </p:nvSpPr>
        <p:spPr>
          <a:xfrm>
            <a:off x="1528830" y="3228945"/>
            <a:ext cx="4058270" cy="818859"/>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500" b="1" dirty="0">
                <a:solidFill>
                  <a:srgbClr val="D01C1F"/>
                </a:solidFill>
                <a:latin typeface="Montserrat"/>
                <a:ea typeface="Open Sans"/>
                <a:cs typeface="Open Sans"/>
              </a:rPr>
              <a:t>Low Risk</a:t>
            </a:r>
          </a:p>
        </p:txBody>
      </p:sp>
      <p:sp>
        <p:nvSpPr>
          <p:cNvPr id="12" name="TextBox 11">
            <a:extLst>
              <a:ext uri="{FF2B5EF4-FFF2-40B4-BE49-F238E27FC236}">
                <a16:creationId xmlns:a16="http://schemas.microsoft.com/office/drawing/2014/main" id="{A2B29684-75A8-8741-9824-417937682F88}"/>
              </a:ext>
            </a:extLst>
          </p:cNvPr>
          <p:cNvSpPr txBox="1"/>
          <p:nvPr/>
        </p:nvSpPr>
        <p:spPr>
          <a:xfrm>
            <a:off x="4369038" y="3228945"/>
            <a:ext cx="6591405" cy="400110"/>
          </a:xfrm>
          <a:prstGeom prst="rect">
            <a:avLst/>
          </a:prstGeom>
          <a:noFill/>
        </p:spPr>
        <p:txBody>
          <a:bodyPr wrap="square" lIns="91440" tIns="45720" rIns="91440" bIns="45720" rtlCol="0" anchor="t">
            <a:spAutoFit/>
          </a:bodyPr>
          <a:lstStyle/>
          <a:p>
            <a:r>
              <a:rPr lang="en-US" sz="2000" dirty="0">
                <a:latin typeface="Montserrat"/>
                <a:ea typeface="+mn-lt"/>
                <a:cs typeface="+mn-lt"/>
              </a:rPr>
              <a:t>CMA (Takes Name, Email, Address) Market update</a:t>
            </a:r>
          </a:p>
        </p:txBody>
      </p:sp>
      <p:sp>
        <p:nvSpPr>
          <p:cNvPr id="14" name="Subtitle 2">
            <a:extLst>
              <a:ext uri="{FF2B5EF4-FFF2-40B4-BE49-F238E27FC236}">
                <a16:creationId xmlns:a16="http://schemas.microsoft.com/office/drawing/2014/main" id="{52053504-FC0C-4D43-A1A1-798BBBFB74D9}"/>
              </a:ext>
            </a:extLst>
          </p:cNvPr>
          <p:cNvSpPr txBox="1">
            <a:spLocks/>
          </p:cNvSpPr>
          <p:nvPr/>
        </p:nvSpPr>
        <p:spPr>
          <a:xfrm>
            <a:off x="1528830" y="4354273"/>
            <a:ext cx="4058270" cy="818859"/>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500" b="1" dirty="0">
                <a:solidFill>
                  <a:srgbClr val="D01C1F"/>
                </a:solidFill>
                <a:latin typeface="Montserrat"/>
                <a:ea typeface="Open Sans"/>
                <a:cs typeface="Open Sans"/>
              </a:rPr>
              <a:t>Offers</a:t>
            </a:r>
          </a:p>
        </p:txBody>
      </p:sp>
      <p:sp>
        <p:nvSpPr>
          <p:cNvPr id="15" name="TextBox 14">
            <a:extLst>
              <a:ext uri="{FF2B5EF4-FFF2-40B4-BE49-F238E27FC236}">
                <a16:creationId xmlns:a16="http://schemas.microsoft.com/office/drawing/2014/main" id="{9C426612-90F1-814F-A209-E6F85D6168A5}"/>
              </a:ext>
            </a:extLst>
          </p:cNvPr>
          <p:cNvSpPr txBox="1"/>
          <p:nvPr/>
        </p:nvSpPr>
        <p:spPr>
          <a:xfrm>
            <a:off x="4369038" y="4354273"/>
            <a:ext cx="6591405" cy="400110"/>
          </a:xfrm>
          <a:prstGeom prst="rect">
            <a:avLst/>
          </a:prstGeom>
          <a:noFill/>
        </p:spPr>
        <p:txBody>
          <a:bodyPr wrap="square" lIns="91440" tIns="45720" rIns="91440" bIns="45720" rtlCol="0" anchor="t">
            <a:spAutoFit/>
          </a:bodyPr>
          <a:lstStyle/>
          <a:p>
            <a:r>
              <a:rPr lang="en-US" sz="2000" dirty="0">
                <a:latin typeface="Montserrat"/>
                <a:ea typeface="+mn-lt"/>
                <a:cs typeface="+mn-lt"/>
              </a:rPr>
              <a:t>List your home with us!</a:t>
            </a:r>
          </a:p>
        </p:txBody>
      </p:sp>
    </p:spTree>
    <p:extLst>
      <p:ext uri="{BB962C8B-B14F-4D97-AF65-F5344CB8AC3E}">
        <p14:creationId xmlns:p14="http://schemas.microsoft.com/office/powerpoint/2010/main" val="819395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ext, logo&#10;&#10;Description automatically generated">
            <a:extLst>
              <a:ext uri="{FF2B5EF4-FFF2-40B4-BE49-F238E27FC236}">
                <a16:creationId xmlns:a16="http://schemas.microsoft.com/office/drawing/2014/main" id="{E9CF6ADA-C3A9-8940-9744-8B789D4DFDF2}"/>
              </a:ext>
            </a:extLst>
          </p:cNvPr>
          <p:cNvPicPr>
            <a:picLocks noChangeAspect="1"/>
          </p:cNvPicPr>
          <p:nvPr/>
        </p:nvPicPr>
        <p:blipFill>
          <a:blip r:embed="rId2"/>
          <a:stretch>
            <a:fillRect/>
          </a:stretch>
        </p:blipFill>
        <p:spPr>
          <a:xfrm>
            <a:off x="725641" y="5484082"/>
            <a:ext cx="2353891" cy="954055"/>
          </a:xfrm>
          <a:prstGeom prst="rect">
            <a:avLst/>
          </a:prstGeom>
        </p:spPr>
      </p:pic>
      <p:sp>
        <p:nvSpPr>
          <p:cNvPr id="8" name="Subtitle 2">
            <a:extLst>
              <a:ext uri="{FF2B5EF4-FFF2-40B4-BE49-F238E27FC236}">
                <a16:creationId xmlns:a16="http://schemas.microsoft.com/office/drawing/2014/main" id="{4463E843-4E32-6343-84B3-777B50BDFED3}"/>
              </a:ext>
            </a:extLst>
          </p:cNvPr>
          <p:cNvSpPr txBox="1">
            <a:spLocks/>
          </p:cNvSpPr>
          <p:nvPr/>
        </p:nvSpPr>
        <p:spPr>
          <a:xfrm>
            <a:off x="725641" y="1923612"/>
            <a:ext cx="10816137" cy="3462961"/>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r>
              <a:rPr lang="en-US" sz="3200" b="1" dirty="0">
                <a:solidFill>
                  <a:srgbClr val="D01C1F"/>
                </a:solidFill>
                <a:latin typeface="Montserrat"/>
                <a:ea typeface="Open Sans"/>
                <a:cs typeface="Open Sans"/>
              </a:rPr>
              <a:t>Can’t Sell Your Home? I Can Fix That!</a:t>
            </a:r>
          </a:p>
          <a:p>
            <a:pPr marL="457200" indent="-457200" algn="l">
              <a:buFont typeface="Arial" panose="020B0604020202020204" pitchFamily="34" charset="0"/>
              <a:buChar char="•"/>
            </a:pPr>
            <a:r>
              <a:rPr lang="en-US" sz="3200" b="1" dirty="0">
                <a:solidFill>
                  <a:srgbClr val="D01C1F"/>
                </a:solidFill>
                <a:latin typeface="Montserrat"/>
                <a:ea typeface="Open Sans"/>
                <a:cs typeface="Open Sans"/>
              </a:rPr>
              <a:t>Get Rid Of Low Ball Offers For Good!</a:t>
            </a:r>
          </a:p>
          <a:p>
            <a:pPr marL="457200" indent="-457200" algn="l">
              <a:buFont typeface="Arial" panose="020B0604020202020204" pitchFamily="34" charset="0"/>
              <a:buChar char="•"/>
            </a:pPr>
            <a:r>
              <a:rPr lang="en-US" sz="3200" b="1" dirty="0">
                <a:solidFill>
                  <a:srgbClr val="D01C1F"/>
                </a:solidFill>
                <a:latin typeface="Montserrat"/>
                <a:ea typeface="Open Sans"/>
                <a:cs typeface="Open Sans"/>
              </a:rPr>
              <a:t>How To Create The Perfect Listing!</a:t>
            </a:r>
          </a:p>
          <a:p>
            <a:pPr marL="457200" indent="-457200" algn="l">
              <a:buFont typeface="Arial" panose="020B0604020202020204" pitchFamily="34" charset="0"/>
              <a:buChar char="•"/>
            </a:pPr>
            <a:r>
              <a:rPr lang="en-US" sz="3200" b="1" dirty="0">
                <a:solidFill>
                  <a:srgbClr val="D01C1F"/>
                </a:solidFill>
                <a:latin typeface="Montserrat"/>
                <a:ea typeface="Open Sans"/>
                <a:cs typeface="Open Sans"/>
              </a:rPr>
              <a:t>The 10 Commandments Of Buying A Home!</a:t>
            </a:r>
          </a:p>
          <a:p>
            <a:pPr marL="457200" indent="-457200" algn="l">
              <a:buFont typeface="Arial" panose="020B0604020202020204" pitchFamily="34" charset="0"/>
              <a:buChar char="•"/>
            </a:pPr>
            <a:r>
              <a:rPr lang="en-US" sz="3200" b="1" dirty="0">
                <a:solidFill>
                  <a:srgbClr val="D01C1F"/>
                </a:solidFill>
                <a:latin typeface="Montserrat"/>
                <a:ea typeface="Open Sans"/>
                <a:cs typeface="Open Sans"/>
              </a:rPr>
              <a:t>How To Sell In A Slow Market!</a:t>
            </a:r>
          </a:p>
          <a:p>
            <a:pPr marL="457200" indent="-457200" algn="l">
              <a:buFont typeface="Arial" panose="020B0604020202020204" pitchFamily="34" charset="0"/>
              <a:buChar char="•"/>
            </a:pPr>
            <a:r>
              <a:rPr lang="en-US" sz="3200" b="1" dirty="0">
                <a:solidFill>
                  <a:srgbClr val="D01C1F"/>
                </a:solidFill>
                <a:latin typeface="Montserrat"/>
                <a:ea typeface="Open Sans"/>
                <a:cs typeface="Open Sans"/>
              </a:rPr>
              <a:t>Looking To Invest? Here’s How!​</a:t>
            </a:r>
          </a:p>
        </p:txBody>
      </p:sp>
      <p:sp>
        <p:nvSpPr>
          <p:cNvPr id="4" name="Rectangle 3">
            <a:extLst>
              <a:ext uri="{FF2B5EF4-FFF2-40B4-BE49-F238E27FC236}">
                <a16:creationId xmlns:a16="http://schemas.microsoft.com/office/drawing/2014/main" id="{78641CBB-ADAE-944F-97E0-37FE98F87CCF}"/>
              </a:ext>
            </a:extLst>
          </p:cNvPr>
          <p:cNvSpPr/>
          <p:nvPr/>
        </p:nvSpPr>
        <p:spPr>
          <a:xfrm>
            <a:off x="0" y="0"/>
            <a:ext cx="12192000" cy="1315363"/>
          </a:xfrm>
          <a:prstGeom prst="rect">
            <a:avLst/>
          </a:prstGeom>
          <a:solidFill>
            <a:srgbClr val="A8A4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2">
            <a:extLst>
              <a:ext uri="{FF2B5EF4-FFF2-40B4-BE49-F238E27FC236}">
                <a16:creationId xmlns:a16="http://schemas.microsoft.com/office/drawing/2014/main" id="{E8F0BF96-E7F4-5547-8BA8-638883CAC74A}"/>
              </a:ext>
            </a:extLst>
          </p:cNvPr>
          <p:cNvSpPr txBox="1">
            <a:spLocks/>
          </p:cNvSpPr>
          <p:nvPr/>
        </p:nvSpPr>
        <p:spPr>
          <a:xfrm>
            <a:off x="650222" y="263800"/>
            <a:ext cx="10891556" cy="954055"/>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000" b="1" dirty="0">
                <a:solidFill>
                  <a:schemeClr val="bg1"/>
                </a:solidFill>
                <a:latin typeface="Montserrat"/>
                <a:ea typeface="Open Sans"/>
                <a:cs typeface="Open Sans"/>
              </a:rPr>
              <a:t>Newsworthy Headlines</a:t>
            </a:r>
          </a:p>
        </p:txBody>
      </p:sp>
    </p:spTree>
    <p:extLst>
      <p:ext uri="{BB962C8B-B14F-4D97-AF65-F5344CB8AC3E}">
        <p14:creationId xmlns:p14="http://schemas.microsoft.com/office/powerpoint/2010/main" val="612202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BBF30E-F22B-4B47-AC6C-4D2CA2BF89CE}"/>
              </a:ext>
            </a:extLst>
          </p:cNvPr>
          <p:cNvPicPr>
            <a:picLocks noChangeAspect="1"/>
          </p:cNvPicPr>
          <p:nvPr/>
        </p:nvPicPr>
        <p:blipFill>
          <a:blip r:embed="rId2"/>
          <a:srcRect l="14185" r="14185"/>
          <a:stretch/>
        </p:blipFill>
        <p:spPr>
          <a:xfrm>
            <a:off x="0" y="0"/>
            <a:ext cx="7362826" cy="6858000"/>
          </a:xfrm>
          <a:prstGeom prst="rect">
            <a:avLst/>
          </a:prstGeom>
        </p:spPr>
      </p:pic>
      <p:sp>
        <p:nvSpPr>
          <p:cNvPr id="8" name="TextBox 7">
            <a:extLst>
              <a:ext uri="{FF2B5EF4-FFF2-40B4-BE49-F238E27FC236}">
                <a16:creationId xmlns:a16="http://schemas.microsoft.com/office/drawing/2014/main" id="{B7E8A5F8-D06D-8342-8190-2E94A1C500B5}"/>
              </a:ext>
            </a:extLst>
          </p:cNvPr>
          <p:cNvSpPr txBox="1"/>
          <p:nvPr/>
        </p:nvSpPr>
        <p:spPr>
          <a:xfrm>
            <a:off x="7802269" y="3529896"/>
            <a:ext cx="4163307" cy="1015663"/>
          </a:xfrm>
          <a:prstGeom prst="rect">
            <a:avLst/>
          </a:prstGeom>
          <a:noFill/>
        </p:spPr>
        <p:txBody>
          <a:bodyPr wrap="square" lIns="91440" tIns="45720" rIns="91440" bIns="45720" rtlCol="0" anchor="t">
            <a:spAutoFit/>
          </a:bodyPr>
          <a:lstStyle/>
          <a:p>
            <a:r>
              <a:rPr lang="en-US" sz="2000" dirty="0">
                <a:latin typeface="Montserrat"/>
                <a:ea typeface="+mn-lt"/>
                <a:cs typeface="+mn-lt"/>
              </a:rPr>
              <a:t>Don’t spread yourself thin by serving everyone. Focus on a niche and specialize in it.</a:t>
            </a:r>
          </a:p>
        </p:txBody>
      </p:sp>
      <p:sp>
        <p:nvSpPr>
          <p:cNvPr id="5" name="Subtitle 2">
            <a:extLst>
              <a:ext uri="{FF2B5EF4-FFF2-40B4-BE49-F238E27FC236}">
                <a16:creationId xmlns:a16="http://schemas.microsoft.com/office/drawing/2014/main" id="{C7F013DB-AE73-E746-90EF-D4B676D5C53E}"/>
              </a:ext>
            </a:extLst>
          </p:cNvPr>
          <p:cNvSpPr txBox="1">
            <a:spLocks/>
          </p:cNvSpPr>
          <p:nvPr/>
        </p:nvSpPr>
        <p:spPr>
          <a:xfrm>
            <a:off x="7802269" y="665977"/>
            <a:ext cx="3899580" cy="266212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dirty="0">
                <a:solidFill>
                  <a:srgbClr val="4B878B"/>
                </a:solidFill>
                <a:latin typeface="Montserrat"/>
                <a:ea typeface="Open Sans"/>
                <a:cs typeface="Open Sans"/>
              </a:rPr>
              <a:t>Focus on Niche </a:t>
            </a:r>
          </a:p>
        </p:txBody>
      </p:sp>
      <p:sp>
        <p:nvSpPr>
          <p:cNvPr id="6" name="Rectangle 5">
            <a:extLst>
              <a:ext uri="{FF2B5EF4-FFF2-40B4-BE49-F238E27FC236}">
                <a16:creationId xmlns:a16="http://schemas.microsoft.com/office/drawing/2014/main" id="{7F41E6A2-16CF-614E-A63B-37177D492F02}"/>
              </a:ext>
            </a:extLst>
          </p:cNvPr>
          <p:cNvSpPr/>
          <p:nvPr/>
        </p:nvSpPr>
        <p:spPr>
          <a:xfrm>
            <a:off x="0" y="1"/>
            <a:ext cx="12192000" cy="464186"/>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5792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7770EFD-D161-B640-81DC-8963E215C55A}"/>
              </a:ext>
            </a:extLst>
          </p:cNvPr>
          <p:cNvSpPr/>
          <p:nvPr/>
        </p:nvSpPr>
        <p:spPr>
          <a:xfrm>
            <a:off x="0" y="0"/>
            <a:ext cx="12192000" cy="1315363"/>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 logo&#10;&#10;Description automatically generated">
            <a:extLst>
              <a:ext uri="{FF2B5EF4-FFF2-40B4-BE49-F238E27FC236}">
                <a16:creationId xmlns:a16="http://schemas.microsoft.com/office/drawing/2014/main" id="{E9CF6ADA-C3A9-8940-9744-8B789D4DFDF2}"/>
              </a:ext>
            </a:extLst>
          </p:cNvPr>
          <p:cNvPicPr>
            <a:picLocks noChangeAspect="1"/>
          </p:cNvPicPr>
          <p:nvPr/>
        </p:nvPicPr>
        <p:blipFill>
          <a:blip r:embed="rId2"/>
          <a:stretch>
            <a:fillRect/>
          </a:stretch>
        </p:blipFill>
        <p:spPr>
          <a:xfrm>
            <a:off x="725641" y="5484082"/>
            <a:ext cx="2353891" cy="954055"/>
          </a:xfrm>
          <a:prstGeom prst="rect">
            <a:avLst/>
          </a:prstGeom>
        </p:spPr>
      </p:pic>
      <p:sp>
        <p:nvSpPr>
          <p:cNvPr id="11" name="Subtitle 2">
            <a:extLst>
              <a:ext uri="{FF2B5EF4-FFF2-40B4-BE49-F238E27FC236}">
                <a16:creationId xmlns:a16="http://schemas.microsoft.com/office/drawing/2014/main" id="{E8F0BF96-E7F4-5547-8BA8-638883CAC74A}"/>
              </a:ext>
            </a:extLst>
          </p:cNvPr>
          <p:cNvSpPr txBox="1">
            <a:spLocks/>
          </p:cNvSpPr>
          <p:nvPr/>
        </p:nvSpPr>
        <p:spPr>
          <a:xfrm>
            <a:off x="650222" y="263800"/>
            <a:ext cx="10891556" cy="954055"/>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000" b="1" dirty="0">
                <a:solidFill>
                  <a:schemeClr val="bg1"/>
                </a:solidFill>
                <a:latin typeface="Montserrat"/>
                <a:ea typeface="Open Sans"/>
                <a:cs typeface="Open Sans"/>
              </a:rPr>
              <a:t>Focus on Niche</a:t>
            </a:r>
          </a:p>
        </p:txBody>
      </p:sp>
      <p:sp>
        <p:nvSpPr>
          <p:cNvPr id="14" name="Rectangle 13">
            <a:extLst>
              <a:ext uri="{FF2B5EF4-FFF2-40B4-BE49-F238E27FC236}">
                <a16:creationId xmlns:a16="http://schemas.microsoft.com/office/drawing/2014/main" id="{112DCAF6-3A7E-9641-8385-281CC03FB86E}"/>
              </a:ext>
            </a:extLst>
          </p:cNvPr>
          <p:cNvSpPr/>
          <p:nvPr/>
        </p:nvSpPr>
        <p:spPr>
          <a:xfrm>
            <a:off x="361258" y="3067443"/>
            <a:ext cx="3148329" cy="1017371"/>
          </a:xfrm>
          <a:prstGeom prst="rect">
            <a:avLst/>
          </a:prstGeom>
          <a:solidFill>
            <a:srgbClr val="D01C1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2FF54F2D-5650-C146-9048-E20026A4FA50}"/>
              </a:ext>
            </a:extLst>
          </p:cNvPr>
          <p:cNvSpPr/>
          <p:nvPr/>
        </p:nvSpPr>
        <p:spPr>
          <a:xfrm rot="16200000">
            <a:off x="3793552" y="3331174"/>
            <a:ext cx="525809" cy="525327"/>
          </a:xfrm>
          <a:prstGeom prst="downArrow">
            <a:avLst/>
          </a:prstGeom>
          <a:solidFill>
            <a:srgbClr val="D01C1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ubtitle 2">
            <a:extLst>
              <a:ext uri="{FF2B5EF4-FFF2-40B4-BE49-F238E27FC236}">
                <a16:creationId xmlns:a16="http://schemas.microsoft.com/office/drawing/2014/main" id="{4463E843-4E32-6343-84B3-777B50BDFED3}"/>
              </a:ext>
            </a:extLst>
          </p:cNvPr>
          <p:cNvSpPr txBox="1">
            <a:spLocks/>
          </p:cNvSpPr>
          <p:nvPr/>
        </p:nvSpPr>
        <p:spPr>
          <a:xfrm>
            <a:off x="645464" y="3268362"/>
            <a:ext cx="2584754" cy="650952"/>
          </a:xfrm>
          <a:prstGeom prst="rect">
            <a:avLst/>
          </a:prstGeom>
          <a:noFill/>
          <a:ln>
            <a:noFill/>
          </a:ln>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500" b="1" dirty="0">
                <a:solidFill>
                  <a:schemeClr val="bg1"/>
                </a:solidFill>
                <a:latin typeface="Montserrat"/>
                <a:ea typeface="Open Sans"/>
                <a:cs typeface="Open Sans"/>
              </a:rPr>
              <a:t>Category</a:t>
            </a:r>
          </a:p>
        </p:txBody>
      </p:sp>
      <p:sp>
        <p:nvSpPr>
          <p:cNvPr id="16" name="Rectangle 15">
            <a:extLst>
              <a:ext uri="{FF2B5EF4-FFF2-40B4-BE49-F238E27FC236}">
                <a16:creationId xmlns:a16="http://schemas.microsoft.com/office/drawing/2014/main" id="{5A79E8CF-0D67-1C42-AF8E-FBF8CF5180C2}"/>
              </a:ext>
            </a:extLst>
          </p:cNvPr>
          <p:cNvSpPr/>
          <p:nvPr/>
        </p:nvSpPr>
        <p:spPr>
          <a:xfrm>
            <a:off x="4603326" y="3067443"/>
            <a:ext cx="3148329" cy="1017371"/>
          </a:xfrm>
          <a:prstGeom prst="rect">
            <a:avLst/>
          </a:prstGeom>
          <a:solidFill>
            <a:srgbClr val="D01C1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Subtitle 2">
            <a:extLst>
              <a:ext uri="{FF2B5EF4-FFF2-40B4-BE49-F238E27FC236}">
                <a16:creationId xmlns:a16="http://schemas.microsoft.com/office/drawing/2014/main" id="{4F244607-8977-394D-A15B-7FD8167B9D5D}"/>
              </a:ext>
            </a:extLst>
          </p:cNvPr>
          <p:cNvSpPr txBox="1">
            <a:spLocks/>
          </p:cNvSpPr>
          <p:nvPr/>
        </p:nvSpPr>
        <p:spPr>
          <a:xfrm>
            <a:off x="4887532" y="3268362"/>
            <a:ext cx="2584754" cy="650952"/>
          </a:xfrm>
          <a:prstGeom prst="rect">
            <a:avLst/>
          </a:prstGeom>
          <a:noFill/>
          <a:ln>
            <a:noFill/>
          </a:ln>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500" b="1" dirty="0">
                <a:solidFill>
                  <a:schemeClr val="bg1"/>
                </a:solidFill>
                <a:latin typeface="Montserrat"/>
                <a:ea typeface="Open Sans"/>
                <a:cs typeface="Open Sans"/>
              </a:rPr>
              <a:t>Specialty</a:t>
            </a:r>
          </a:p>
        </p:txBody>
      </p:sp>
      <p:sp>
        <p:nvSpPr>
          <p:cNvPr id="18" name="Rectangle 17">
            <a:extLst>
              <a:ext uri="{FF2B5EF4-FFF2-40B4-BE49-F238E27FC236}">
                <a16:creationId xmlns:a16="http://schemas.microsoft.com/office/drawing/2014/main" id="{8081793D-5255-3746-856A-CFF048050BFB}"/>
              </a:ext>
            </a:extLst>
          </p:cNvPr>
          <p:cNvSpPr/>
          <p:nvPr/>
        </p:nvSpPr>
        <p:spPr>
          <a:xfrm>
            <a:off x="8672818" y="3067443"/>
            <a:ext cx="3148329" cy="1017371"/>
          </a:xfrm>
          <a:prstGeom prst="rect">
            <a:avLst/>
          </a:prstGeom>
          <a:solidFill>
            <a:srgbClr val="D01C1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Subtitle 2">
            <a:extLst>
              <a:ext uri="{FF2B5EF4-FFF2-40B4-BE49-F238E27FC236}">
                <a16:creationId xmlns:a16="http://schemas.microsoft.com/office/drawing/2014/main" id="{6120F3EF-64EC-9246-AD23-A46F77DA7A16}"/>
              </a:ext>
            </a:extLst>
          </p:cNvPr>
          <p:cNvSpPr txBox="1">
            <a:spLocks/>
          </p:cNvSpPr>
          <p:nvPr/>
        </p:nvSpPr>
        <p:spPr>
          <a:xfrm>
            <a:off x="8957024" y="3268362"/>
            <a:ext cx="2584754" cy="650952"/>
          </a:xfrm>
          <a:prstGeom prst="rect">
            <a:avLst/>
          </a:prstGeom>
          <a:noFill/>
          <a:ln>
            <a:noFill/>
          </a:ln>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500" b="1" dirty="0">
                <a:solidFill>
                  <a:schemeClr val="bg1"/>
                </a:solidFill>
                <a:latin typeface="Montserrat"/>
                <a:ea typeface="Open Sans"/>
                <a:cs typeface="Open Sans"/>
              </a:rPr>
              <a:t>Niche</a:t>
            </a:r>
          </a:p>
        </p:txBody>
      </p:sp>
      <p:sp>
        <p:nvSpPr>
          <p:cNvPr id="20" name="Arrow: Down 14">
            <a:extLst>
              <a:ext uri="{FF2B5EF4-FFF2-40B4-BE49-F238E27FC236}">
                <a16:creationId xmlns:a16="http://schemas.microsoft.com/office/drawing/2014/main" id="{F442A010-3B03-0243-90F7-166BADFDEA60}"/>
              </a:ext>
            </a:extLst>
          </p:cNvPr>
          <p:cNvSpPr/>
          <p:nvPr/>
        </p:nvSpPr>
        <p:spPr>
          <a:xfrm rot="16200000">
            <a:off x="7951428" y="3268603"/>
            <a:ext cx="525809" cy="525327"/>
          </a:xfrm>
          <a:prstGeom prst="downArrow">
            <a:avLst/>
          </a:prstGeom>
          <a:solidFill>
            <a:srgbClr val="D01C1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36322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3568F2C-64AD-E042-BC45-41ACE40EAA1F}"/>
              </a:ext>
            </a:extLst>
          </p:cNvPr>
          <p:cNvSpPr/>
          <p:nvPr/>
        </p:nvSpPr>
        <p:spPr>
          <a:xfrm>
            <a:off x="0" y="0"/>
            <a:ext cx="12192000" cy="1315363"/>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 logo&#10;&#10;Description automatically generated">
            <a:extLst>
              <a:ext uri="{FF2B5EF4-FFF2-40B4-BE49-F238E27FC236}">
                <a16:creationId xmlns:a16="http://schemas.microsoft.com/office/drawing/2014/main" id="{E9CF6ADA-C3A9-8940-9744-8B789D4DFDF2}"/>
              </a:ext>
            </a:extLst>
          </p:cNvPr>
          <p:cNvPicPr>
            <a:picLocks noChangeAspect="1"/>
          </p:cNvPicPr>
          <p:nvPr/>
        </p:nvPicPr>
        <p:blipFill>
          <a:blip r:embed="rId2"/>
          <a:stretch>
            <a:fillRect/>
          </a:stretch>
        </p:blipFill>
        <p:spPr>
          <a:xfrm>
            <a:off x="725641" y="5484082"/>
            <a:ext cx="2353891" cy="954055"/>
          </a:xfrm>
          <a:prstGeom prst="rect">
            <a:avLst/>
          </a:prstGeom>
        </p:spPr>
      </p:pic>
      <p:sp>
        <p:nvSpPr>
          <p:cNvPr id="11" name="Subtitle 2">
            <a:extLst>
              <a:ext uri="{FF2B5EF4-FFF2-40B4-BE49-F238E27FC236}">
                <a16:creationId xmlns:a16="http://schemas.microsoft.com/office/drawing/2014/main" id="{E8F0BF96-E7F4-5547-8BA8-638883CAC74A}"/>
              </a:ext>
            </a:extLst>
          </p:cNvPr>
          <p:cNvSpPr txBox="1">
            <a:spLocks/>
          </p:cNvSpPr>
          <p:nvPr/>
        </p:nvSpPr>
        <p:spPr>
          <a:xfrm>
            <a:off x="650222" y="263800"/>
            <a:ext cx="10891556" cy="954055"/>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000" b="1" dirty="0">
                <a:solidFill>
                  <a:schemeClr val="bg1"/>
                </a:solidFill>
                <a:latin typeface="Montserrat"/>
                <a:ea typeface="Open Sans"/>
                <a:cs typeface="Open Sans"/>
              </a:rPr>
              <a:t>Focus on Niche</a:t>
            </a:r>
          </a:p>
        </p:txBody>
      </p:sp>
      <p:sp>
        <p:nvSpPr>
          <p:cNvPr id="14" name="Rectangle 13">
            <a:extLst>
              <a:ext uri="{FF2B5EF4-FFF2-40B4-BE49-F238E27FC236}">
                <a16:creationId xmlns:a16="http://schemas.microsoft.com/office/drawing/2014/main" id="{112DCAF6-3A7E-9641-8385-281CC03FB86E}"/>
              </a:ext>
            </a:extLst>
          </p:cNvPr>
          <p:cNvSpPr/>
          <p:nvPr/>
        </p:nvSpPr>
        <p:spPr>
          <a:xfrm>
            <a:off x="361258" y="3067443"/>
            <a:ext cx="3148329" cy="1017371"/>
          </a:xfrm>
          <a:prstGeom prst="rect">
            <a:avLst/>
          </a:prstGeom>
          <a:solidFill>
            <a:srgbClr val="D01C1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2FF54F2D-5650-C146-9048-E20026A4FA50}"/>
              </a:ext>
            </a:extLst>
          </p:cNvPr>
          <p:cNvSpPr/>
          <p:nvPr/>
        </p:nvSpPr>
        <p:spPr>
          <a:xfrm rot="16200000">
            <a:off x="3793552" y="3331174"/>
            <a:ext cx="525809" cy="525327"/>
          </a:xfrm>
          <a:prstGeom prst="downArrow">
            <a:avLst/>
          </a:prstGeom>
          <a:solidFill>
            <a:srgbClr val="D01C1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ubtitle 2">
            <a:extLst>
              <a:ext uri="{FF2B5EF4-FFF2-40B4-BE49-F238E27FC236}">
                <a16:creationId xmlns:a16="http://schemas.microsoft.com/office/drawing/2014/main" id="{4463E843-4E32-6343-84B3-777B50BDFED3}"/>
              </a:ext>
            </a:extLst>
          </p:cNvPr>
          <p:cNvSpPr txBox="1">
            <a:spLocks/>
          </p:cNvSpPr>
          <p:nvPr/>
        </p:nvSpPr>
        <p:spPr>
          <a:xfrm>
            <a:off x="645464" y="3268362"/>
            <a:ext cx="2584754" cy="650952"/>
          </a:xfrm>
          <a:prstGeom prst="rect">
            <a:avLst/>
          </a:prstGeom>
          <a:noFill/>
          <a:ln>
            <a:noFill/>
          </a:ln>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500" b="1" dirty="0">
                <a:solidFill>
                  <a:schemeClr val="bg1"/>
                </a:solidFill>
                <a:latin typeface="Montserrat"/>
                <a:ea typeface="Open Sans"/>
                <a:cs typeface="Open Sans"/>
              </a:rPr>
              <a:t>Surgeon</a:t>
            </a:r>
          </a:p>
        </p:txBody>
      </p:sp>
      <p:sp>
        <p:nvSpPr>
          <p:cNvPr id="16" name="Rectangle 15">
            <a:extLst>
              <a:ext uri="{FF2B5EF4-FFF2-40B4-BE49-F238E27FC236}">
                <a16:creationId xmlns:a16="http://schemas.microsoft.com/office/drawing/2014/main" id="{5A79E8CF-0D67-1C42-AF8E-FBF8CF5180C2}"/>
              </a:ext>
            </a:extLst>
          </p:cNvPr>
          <p:cNvSpPr/>
          <p:nvPr/>
        </p:nvSpPr>
        <p:spPr>
          <a:xfrm>
            <a:off x="4603326" y="3067443"/>
            <a:ext cx="3148329" cy="1017371"/>
          </a:xfrm>
          <a:prstGeom prst="rect">
            <a:avLst/>
          </a:prstGeom>
          <a:solidFill>
            <a:srgbClr val="D01C1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Subtitle 2">
            <a:extLst>
              <a:ext uri="{FF2B5EF4-FFF2-40B4-BE49-F238E27FC236}">
                <a16:creationId xmlns:a16="http://schemas.microsoft.com/office/drawing/2014/main" id="{4F244607-8977-394D-A15B-7FD8167B9D5D}"/>
              </a:ext>
            </a:extLst>
          </p:cNvPr>
          <p:cNvSpPr txBox="1">
            <a:spLocks/>
          </p:cNvSpPr>
          <p:nvPr/>
        </p:nvSpPr>
        <p:spPr>
          <a:xfrm>
            <a:off x="4887532" y="3067443"/>
            <a:ext cx="2584754" cy="1017371"/>
          </a:xfrm>
          <a:prstGeom prst="rect">
            <a:avLst/>
          </a:prstGeom>
          <a:noFill/>
          <a:ln>
            <a:noFill/>
          </a:ln>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chemeClr val="bg1"/>
                </a:solidFill>
                <a:latin typeface="Montserrat"/>
                <a:ea typeface="Open Sans"/>
                <a:cs typeface="Open Sans"/>
              </a:rPr>
              <a:t>Plastic</a:t>
            </a:r>
          </a:p>
          <a:p>
            <a:r>
              <a:rPr lang="en-US" b="1" dirty="0">
                <a:solidFill>
                  <a:schemeClr val="bg1"/>
                </a:solidFill>
                <a:latin typeface="Montserrat"/>
                <a:ea typeface="Open Sans"/>
                <a:cs typeface="Open Sans"/>
              </a:rPr>
              <a:t>Surgery</a:t>
            </a:r>
          </a:p>
        </p:txBody>
      </p:sp>
      <p:sp>
        <p:nvSpPr>
          <p:cNvPr id="18" name="Rectangle 17">
            <a:extLst>
              <a:ext uri="{FF2B5EF4-FFF2-40B4-BE49-F238E27FC236}">
                <a16:creationId xmlns:a16="http://schemas.microsoft.com/office/drawing/2014/main" id="{8081793D-5255-3746-856A-CFF048050BFB}"/>
              </a:ext>
            </a:extLst>
          </p:cNvPr>
          <p:cNvSpPr/>
          <p:nvPr/>
        </p:nvSpPr>
        <p:spPr>
          <a:xfrm>
            <a:off x="8672818" y="3067443"/>
            <a:ext cx="3148329" cy="1017371"/>
          </a:xfrm>
          <a:prstGeom prst="rect">
            <a:avLst/>
          </a:prstGeom>
          <a:solidFill>
            <a:srgbClr val="D01C1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Arrow: Down 14">
            <a:extLst>
              <a:ext uri="{FF2B5EF4-FFF2-40B4-BE49-F238E27FC236}">
                <a16:creationId xmlns:a16="http://schemas.microsoft.com/office/drawing/2014/main" id="{F442A010-3B03-0243-90F7-166BADFDEA60}"/>
              </a:ext>
            </a:extLst>
          </p:cNvPr>
          <p:cNvSpPr/>
          <p:nvPr/>
        </p:nvSpPr>
        <p:spPr>
          <a:xfrm rot="16200000">
            <a:off x="7951428" y="3268603"/>
            <a:ext cx="525809" cy="525327"/>
          </a:xfrm>
          <a:prstGeom prst="downArrow">
            <a:avLst/>
          </a:prstGeom>
          <a:solidFill>
            <a:srgbClr val="D01C1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Subtitle 2">
            <a:extLst>
              <a:ext uri="{FF2B5EF4-FFF2-40B4-BE49-F238E27FC236}">
                <a16:creationId xmlns:a16="http://schemas.microsoft.com/office/drawing/2014/main" id="{0C5D44B0-43C3-7341-8A42-2A3D505D6E08}"/>
              </a:ext>
            </a:extLst>
          </p:cNvPr>
          <p:cNvSpPr txBox="1">
            <a:spLocks/>
          </p:cNvSpPr>
          <p:nvPr/>
        </p:nvSpPr>
        <p:spPr>
          <a:xfrm>
            <a:off x="8957024" y="3067443"/>
            <a:ext cx="2584754" cy="1017371"/>
          </a:xfrm>
          <a:prstGeom prst="rect">
            <a:avLst/>
          </a:prstGeom>
          <a:noFill/>
          <a:ln>
            <a:noFill/>
          </a:ln>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chemeClr val="bg1"/>
                </a:solidFill>
                <a:latin typeface="Montserrat"/>
                <a:ea typeface="Open Sans"/>
                <a:cs typeface="Open Sans"/>
              </a:rPr>
              <a:t>Specializes in Boob Jobs</a:t>
            </a:r>
          </a:p>
        </p:txBody>
      </p:sp>
    </p:spTree>
    <p:extLst>
      <p:ext uri="{BB962C8B-B14F-4D97-AF65-F5344CB8AC3E}">
        <p14:creationId xmlns:p14="http://schemas.microsoft.com/office/powerpoint/2010/main" val="6921463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B2D0AA1-17D6-7749-8475-EECA4E05A80E}"/>
              </a:ext>
            </a:extLst>
          </p:cNvPr>
          <p:cNvSpPr/>
          <p:nvPr/>
        </p:nvSpPr>
        <p:spPr>
          <a:xfrm>
            <a:off x="0" y="0"/>
            <a:ext cx="12192000" cy="1315363"/>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 logo&#10;&#10;Description automatically generated">
            <a:extLst>
              <a:ext uri="{FF2B5EF4-FFF2-40B4-BE49-F238E27FC236}">
                <a16:creationId xmlns:a16="http://schemas.microsoft.com/office/drawing/2014/main" id="{E9CF6ADA-C3A9-8940-9744-8B789D4DFDF2}"/>
              </a:ext>
            </a:extLst>
          </p:cNvPr>
          <p:cNvPicPr>
            <a:picLocks noChangeAspect="1"/>
          </p:cNvPicPr>
          <p:nvPr/>
        </p:nvPicPr>
        <p:blipFill>
          <a:blip r:embed="rId2"/>
          <a:stretch>
            <a:fillRect/>
          </a:stretch>
        </p:blipFill>
        <p:spPr>
          <a:xfrm>
            <a:off x="725641" y="5484082"/>
            <a:ext cx="2353891" cy="954055"/>
          </a:xfrm>
          <a:prstGeom prst="rect">
            <a:avLst/>
          </a:prstGeom>
        </p:spPr>
      </p:pic>
      <p:sp>
        <p:nvSpPr>
          <p:cNvPr id="11" name="Subtitle 2">
            <a:extLst>
              <a:ext uri="{FF2B5EF4-FFF2-40B4-BE49-F238E27FC236}">
                <a16:creationId xmlns:a16="http://schemas.microsoft.com/office/drawing/2014/main" id="{E8F0BF96-E7F4-5547-8BA8-638883CAC74A}"/>
              </a:ext>
            </a:extLst>
          </p:cNvPr>
          <p:cNvSpPr txBox="1">
            <a:spLocks/>
          </p:cNvSpPr>
          <p:nvPr/>
        </p:nvSpPr>
        <p:spPr>
          <a:xfrm>
            <a:off x="650222" y="263800"/>
            <a:ext cx="10891556" cy="954055"/>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000" b="1" dirty="0">
                <a:solidFill>
                  <a:schemeClr val="bg1"/>
                </a:solidFill>
                <a:latin typeface="Montserrat"/>
                <a:ea typeface="Open Sans"/>
                <a:cs typeface="Open Sans"/>
              </a:rPr>
              <a:t>Focus on Niche</a:t>
            </a:r>
          </a:p>
        </p:txBody>
      </p:sp>
      <p:sp>
        <p:nvSpPr>
          <p:cNvPr id="14" name="Rectangle 13">
            <a:extLst>
              <a:ext uri="{FF2B5EF4-FFF2-40B4-BE49-F238E27FC236}">
                <a16:creationId xmlns:a16="http://schemas.microsoft.com/office/drawing/2014/main" id="{112DCAF6-3A7E-9641-8385-281CC03FB86E}"/>
              </a:ext>
            </a:extLst>
          </p:cNvPr>
          <p:cNvSpPr/>
          <p:nvPr/>
        </p:nvSpPr>
        <p:spPr>
          <a:xfrm>
            <a:off x="361258" y="3067443"/>
            <a:ext cx="3148329" cy="1017371"/>
          </a:xfrm>
          <a:prstGeom prst="rect">
            <a:avLst/>
          </a:prstGeom>
          <a:solidFill>
            <a:srgbClr val="D01C1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2FF54F2D-5650-C146-9048-E20026A4FA50}"/>
              </a:ext>
            </a:extLst>
          </p:cNvPr>
          <p:cNvSpPr/>
          <p:nvPr/>
        </p:nvSpPr>
        <p:spPr>
          <a:xfrm rot="16200000">
            <a:off x="3793552" y="3331174"/>
            <a:ext cx="525809" cy="525327"/>
          </a:xfrm>
          <a:prstGeom prst="downArrow">
            <a:avLst/>
          </a:prstGeom>
          <a:solidFill>
            <a:srgbClr val="D01C1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ubtitle 2">
            <a:extLst>
              <a:ext uri="{FF2B5EF4-FFF2-40B4-BE49-F238E27FC236}">
                <a16:creationId xmlns:a16="http://schemas.microsoft.com/office/drawing/2014/main" id="{4463E843-4E32-6343-84B3-777B50BDFED3}"/>
              </a:ext>
            </a:extLst>
          </p:cNvPr>
          <p:cNvSpPr txBox="1">
            <a:spLocks/>
          </p:cNvSpPr>
          <p:nvPr/>
        </p:nvSpPr>
        <p:spPr>
          <a:xfrm>
            <a:off x="645464" y="3341087"/>
            <a:ext cx="2584754" cy="650952"/>
          </a:xfrm>
          <a:prstGeom prst="rect">
            <a:avLst/>
          </a:prstGeom>
          <a:noFill/>
          <a:ln>
            <a:noFill/>
          </a:ln>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1" dirty="0">
                <a:solidFill>
                  <a:schemeClr val="bg1"/>
                </a:solidFill>
                <a:latin typeface="Montserrat"/>
                <a:ea typeface="Open Sans"/>
                <a:cs typeface="Open Sans"/>
              </a:rPr>
              <a:t>Real Estate</a:t>
            </a:r>
          </a:p>
        </p:txBody>
      </p:sp>
      <p:sp>
        <p:nvSpPr>
          <p:cNvPr id="16" name="Rectangle 15">
            <a:extLst>
              <a:ext uri="{FF2B5EF4-FFF2-40B4-BE49-F238E27FC236}">
                <a16:creationId xmlns:a16="http://schemas.microsoft.com/office/drawing/2014/main" id="{5A79E8CF-0D67-1C42-AF8E-FBF8CF5180C2}"/>
              </a:ext>
            </a:extLst>
          </p:cNvPr>
          <p:cNvSpPr/>
          <p:nvPr/>
        </p:nvSpPr>
        <p:spPr>
          <a:xfrm>
            <a:off x="4603326" y="3067443"/>
            <a:ext cx="3148329" cy="1017371"/>
          </a:xfrm>
          <a:prstGeom prst="rect">
            <a:avLst/>
          </a:prstGeom>
          <a:solidFill>
            <a:srgbClr val="D01C1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Subtitle 2">
            <a:extLst>
              <a:ext uri="{FF2B5EF4-FFF2-40B4-BE49-F238E27FC236}">
                <a16:creationId xmlns:a16="http://schemas.microsoft.com/office/drawing/2014/main" id="{4F244607-8977-394D-A15B-7FD8167B9D5D}"/>
              </a:ext>
            </a:extLst>
          </p:cNvPr>
          <p:cNvSpPr txBox="1">
            <a:spLocks/>
          </p:cNvSpPr>
          <p:nvPr/>
        </p:nvSpPr>
        <p:spPr>
          <a:xfrm>
            <a:off x="4887532" y="3067443"/>
            <a:ext cx="2584754" cy="1017371"/>
          </a:xfrm>
          <a:prstGeom prst="rect">
            <a:avLst/>
          </a:prstGeom>
          <a:noFill/>
          <a:ln>
            <a:noFill/>
          </a:ln>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chemeClr val="bg1"/>
                </a:solidFill>
                <a:latin typeface="Montserrat"/>
                <a:ea typeface="Open Sans"/>
                <a:cs typeface="Open Sans"/>
              </a:rPr>
              <a:t>Residential</a:t>
            </a:r>
          </a:p>
        </p:txBody>
      </p:sp>
      <p:sp>
        <p:nvSpPr>
          <p:cNvPr id="18" name="Rectangle 17">
            <a:extLst>
              <a:ext uri="{FF2B5EF4-FFF2-40B4-BE49-F238E27FC236}">
                <a16:creationId xmlns:a16="http://schemas.microsoft.com/office/drawing/2014/main" id="{8081793D-5255-3746-856A-CFF048050BFB}"/>
              </a:ext>
            </a:extLst>
          </p:cNvPr>
          <p:cNvSpPr/>
          <p:nvPr/>
        </p:nvSpPr>
        <p:spPr>
          <a:xfrm>
            <a:off x="8672818" y="3067443"/>
            <a:ext cx="3148329" cy="1017371"/>
          </a:xfrm>
          <a:prstGeom prst="rect">
            <a:avLst/>
          </a:prstGeom>
          <a:solidFill>
            <a:srgbClr val="D01C1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Arrow: Down 14">
            <a:extLst>
              <a:ext uri="{FF2B5EF4-FFF2-40B4-BE49-F238E27FC236}">
                <a16:creationId xmlns:a16="http://schemas.microsoft.com/office/drawing/2014/main" id="{F442A010-3B03-0243-90F7-166BADFDEA60}"/>
              </a:ext>
            </a:extLst>
          </p:cNvPr>
          <p:cNvSpPr/>
          <p:nvPr/>
        </p:nvSpPr>
        <p:spPr>
          <a:xfrm rot="16200000">
            <a:off x="7951428" y="3268603"/>
            <a:ext cx="525809" cy="525327"/>
          </a:xfrm>
          <a:prstGeom prst="downArrow">
            <a:avLst/>
          </a:prstGeom>
          <a:solidFill>
            <a:srgbClr val="D01C1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Subtitle 2">
            <a:extLst>
              <a:ext uri="{FF2B5EF4-FFF2-40B4-BE49-F238E27FC236}">
                <a16:creationId xmlns:a16="http://schemas.microsoft.com/office/drawing/2014/main" id="{0C5D44B0-43C3-7341-8A42-2A3D505D6E08}"/>
              </a:ext>
            </a:extLst>
          </p:cNvPr>
          <p:cNvSpPr txBox="1">
            <a:spLocks/>
          </p:cNvSpPr>
          <p:nvPr/>
        </p:nvSpPr>
        <p:spPr>
          <a:xfrm>
            <a:off x="8957024" y="3067443"/>
            <a:ext cx="2584754" cy="1017371"/>
          </a:xfrm>
          <a:prstGeom prst="rect">
            <a:avLst/>
          </a:prstGeom>
          <a:noFill/>
          <a:ln>
            <a:noFill/>
          </a:ln>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chemeClr val="bg1"/>
                </a:solidFill>
                <a:latin typeface="Montserrat"/>
                <a:ea typeface="Open Sans"/>
                <a:cs typeface="Open Sans"/>
              </a:rPr>
              <a:t>Condos</a:t>
            </a:r>
          </a:p>
        </p:txBody>
      </p:sp>
    </p:spTree>
    <p:extLst>
      <p:ext uri="{BB962C8B-B14F-4D97-AF65-F5344CB8AC3E}">
        <p14:creationId xmlns:p14="http://schemas.microsoft.com/office/powerpoint/2010/main" val="20665600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8239FEB-329A-D44E-A2A5-CC59440C0807}"/>
              </a:ext>
            </a:extLst>
          </p:cNvPr>
          <p:cNvSpPr/>
          <p:nvPr/>
        </p:nvSpPr>
        <p:spPr>
          <a:xfrm>
            <a:off x="0" y="0"/>
            <a:ext cx="12192000" cy="1315363"/>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 logo&#10;&#10;Description automatically generated">
            <a:extLst>
              <a:ext uri="{FF2B5EF4-FFF2-40B4-BE49-F238E27FC236}">
                <a16:creationId xmlns:a16="http://schemas.microsoft.com/office/drawing/2014/main" id="{E9CF6ADA-C3A9-8940-9744-8B789D4DFDF2}"/>
              </a:ext>
            </a:extLst>
          </p:cNvPr>
          <p:cNvPicPr>
            <a:picLocks noChangeAspect="1"/>
          </p:cNvPicPr>
          <p:nvPr/>
        </p:nvPicPr>
        <p:blipFill>
          <a:blip r:embed="rId2"/>
          <a:stretch>
            <a:fillRect/>
          </a:stretch>
        </p:blipFill>
        <p:spPr>
          <a:xfrm>
            <a:off x="725641" y="5484082"/>
            <a:ext cx="2353891" cy="954055"/>
          </a:xfrm>
          <a:prstGeom prst="rect">
            <a:avLst/>
          </a:prstGeom>
        </p:spPr>
      </p:pic>
      <p:sp>
        <p:nvSpPr>
          <p:cNvPr id="8" name="Subtitle 2">
            <a:extLst>
              <a:ext uri="{FF2B5EF4-FFF2-40B4-BE49-F238E27FC236}">
                <a16:creationId xmlns:a16="http://schemas.microsoft.com/office/drawing/2014/main" id="{4463E843-4E32-6343-84B3-777B50BDFED3}"/>
              </a:ext>
            </a:extLst>
          </p:cNvPr>
          <p:cNvSpPr txBox="1">
            <a:spLocks/>
          </p:cNvSpPr>
          <p:nvPr/>
        </p:nvSpPr>
        <p:spPr>
          <a:xfrm>
            <a:off x="736152" y="1788417"/>
            <a:ext cx="4342475" cy="66806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500" b="1" dirty="0">
                <a:solidFill>
                  <a:srgbClr val="D01C1F"/>
                </a:solidFill>
                <a:latin typeface="Montserrat"/>
                <a:ea typeface="Open Sans"/>
                <a:cs typeface="Open Sans"/>
              </a:rPr>
              <a:t>Mastery</a:t>
            </a:r>
          </a:p>
        </p:txBody>
      </p:sp>
      <p:sp>
        <p:nvSpPr>
          <p:cNvPr id="9" name="TextBox 8">
            <a:extLst>
              <a:ext uri="{FF2B5EF4-FFF2-40B4-BE49-F238E27FC236}">
                <a16:creationId xmlns:a16="http://schemas.microsoft.com/office/drawing/2014/main" id="{CED665CE-1A06-CB46-8F25-69009F357BF5}"/>
              </a:ext>
            </a:extLst>
          </p:cNvPr>
          <p:cNvSpPr txBox="1"/>
          <p:nvPr/>
        </p:nvSpPr>
        <p:spPr>
          <a:xfrm>
            <a:off x="736152" y="2456484"/>
            <a:ext cx="4700821" cy="2246769"/>
          </a:xfrm>
          <a:prstGeom prst="rect">
            <a:avLst/>
          </a:prstGeom>
          <a:noFill/>
        </p:spPr>
        <p:txBody>
          <a:bodyPr wrap="square" lIns="91440" tIns="45720" rIns="91440" bIns="45720" rtlCol="0" anchor="t">
            <a:spAutoFit/>
          </a:bodyPr>
          <a:lstStyle/>
          <a:p>
            <a:r>
              <a:rPr lang="en-US" sz="2000" dirty="0">
                <a:latin typeface="Montserrat"/>
                <a:ea typeface="+mn-lt"/>
                <a:cs typeface="+mn-lt"/>
              </a:rPr>
              <a:t>Once you start to master something, there’s a tendency for it to become a little boring or at the very least, routine. It is extremely important to fight this temptation.</a:t>
            </a:r>
          </a:p>
          <a:p>
            <a:endParaRPr lang="en-US" sz="2000" dirty="0">
              <a:latin typeface="Montserrat"/>
              <a:ea typeface="+mn-lt"/>
              <a:cs typeface="+mn-lt"/>
            </a:endParaRPr>
          </a:p>
        </p:txBody>
      </p:sp>
      <p:sp>
        <p:nvSpPr>
          <p:cNvPr id="10" name="Subtitle 2">
            <a:extLst>
              <a:ext uri="{FF2B5EF4-FFF2-40B4-BE49-F238E27FC236}">
                <a16:creationId xmlns:a16="http://schemas.microsoft.com/office/drawing/2014/main" id="{EDCC5A9C-ADCD-EF4E-9486-0F1F528DB1E5}"/>
              </a:ext>
            </a:extLst>
          </p:cNvPr>
          <p:cNvSpPr txBox="1">
            <a:spLocks/>
          </p:cNvSpPr>
          <p:nvPr/>
        </p:nvSpPr>
        <p:spPr>
          <a:xfrm>
            <a:off x="6096000" y="1788416"/>
            <a:ext cx="4342475" cy="66806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500" b="1" dirty="0">
                <a:solidFill>
                  <a:srgbClr val="D01C1F"/>
                </a:solidFill>
                <a:latin typeface="Montserrat"/>
                <a:ea typeface="Open Sans"/>
                <a:cs typeface="Open Sans"/>
              </a:rPr>
              <a:t>Shiny Object</a:t>
            </a:r>
          </a:p>
        </p:txBody>
      </p:sp>
      <p:sp>
        <p:nvSpPr>
          <p:cNvPr id="12" name="TextBox 11">
            <a:extLst>
              <a:ext uri="{FF2B5EF4-FFF2-40B4-BE49-F238E27FC236}">
                <a16:creationId xmlns:a16="http://schemas.microsoft.com/office/drawing/2014/main" id="{0A47332C-9488-8345-831E-18368BB9C40F}"/>
              </a:ext>
            </a:extLst>
          </p:cNvPr>
          <p:cNvSpPr txBox="1"/>
          <p:nvPr/>
        </p:nvSpPr>
        <p:spPr>
          <a:xfrm>
            <a:off x="6096000" y="2456483"/>
            <a:ext cx="4700821" cy="1015663"/>
          </a:xfrm>
          <a:prstGeom prst="rect">
            <a:avLst/>
          </a:prstGeom>
          <a:noFill/>
        </p:spPr>
        <p:txBody>
          <a:bodyPr wrap="square" lIns="91440" tIns="45720" rIns="91440" bIns="45720" rtlCol="0" anchor="t">
            <a:spAutoFit/>
          </a:bodyPr>
          <a:lstStyle/>
          <a:p>
            <a:r>
              <a:rPr lang="en-US" sz="2000" dirty="0">
                <a:latin typeface="Montserrat"/>
                <a:ea typeface="+mn-lt"/>
                <a:cs typeface="+mn-lt"/>
              </a:rPr>
              <a:t>Many entrepreneurs are tempted by the dreaded “shiny object syndrome.”</a:t>
            </a:r>
          </a:p>
        </p:txBody>
      </p:sp>
      <p:sp>
        <p:nvSpPr>
          <p:cNvPr id="15" name="Subtitle 2">
            <a:extLst>
              <a:ext uri="{FF2B5EF4-FFF2-40B4-BE49-F238E27FC236}">
                <a16:creationId xmlns:a16="http://schemas.microsoft.com/office/drawing/2014/main" id="{B1FDC1B5-ACE1-C142-84D4-31BA6A16E438}"/>
              </a:ext>
            </a:extLst>
          </p:cNvPr>
          <p:cNvSpPr txBox="1">
            <a:spLocks/>
          </p:cNvSpPr>
          <p:nvPr/>
        </p:nvSpPr>
        <p:spPr>
          <a:xfrm>
            <a:off x="650222" y="263800"/>
            <a:ext cx="10891556" cy="954055"/>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000" b="1" dirty="0">
                <a:solidFill>
                  <a:schemeClr val="bg1"/>
                </a:solidFill>
                <a:latin typeface="Montserrat"/>
                <a:ea typeface="Open Sans"/>
                <a:cs typeface="Open Sans"/>
              </a:rPr>
              <a:t>Focus on Niche</a:t>
            </a:r>
          </a:p>
        </p:txBody>
      </p:sp>
    </p:spTree>
    <p:extLst>
      <p:ext uri="{BB962C8B-B14F-4D97-AF65-F5344CB8AC3E}">
        <p14:creationId xmlns:p14="http://schemas.microsoft.com/office/powerpoint/2010/main" val="26220895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DF4CB1-314D-5A49-923B-7A6556DEF6BC}"/>
              </a:ext>
            </a:extLst>
          </p:cNvPr>
          <p:cNvSpPr/>
          <p:nvPr/>
        </p:nvSpPr>
        <p:spPr>
          <a:xfrm>
            <a:off x="0" y="0"/>
            <a:ext cx="12192000" cy="1315363"/>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 logo&#10;&#10;Description automatically generated">
            <a:extLst>
              <a:ext uri="{FF2B5EF4-FFF2-40B4-BE49-F238E27FC236}">
                <a16:creationId xmlns:a16="http://schemas.microsoft.com/office/drawing/2014/main" id="{E9CF6ADA-C3A9-8940-9744-8B789D4DFDF2}"/>
              </a:ext>
            </a:extLst>
          </p:cNvPr>
          <p:cNvPicPr>
            <a:picLocks noChangeAspect="1"/>
          </p:cNvPicPr>
          <p:nvPr/>
        </p:nvPicPr>
        <p:blipFill>
          <a:blip r:embed="rId2"/>
          <a:stretch>
            <a:fillRect/>
          </a:stretch>
        </p:blipFill>
        <p:spPr>
          <a:xfrm>
            <a:off x="725641" y="5484082"/>
            <a:ext cx="2353891" cy="954055"/>
          </a:xfrm>
          <a:prstGeom prst="rect">
            <a:avLst/>
          </a:prstGeom>
        </p:spPr>
      </p:pic>
      <p:sp>
        <p:nvSpPr>
          <p:cNvPr id="8" name="Subtitle 2">
            <a:extLst>
              <a:ext uri="{FF2B5EF4-FFF2-40B4-BE49-F238E27FC236}">
                <a16:creationId xmlns:a16="http://schemas.microsoft.com/office/drawing/2014/main" id="{4463E843-4E32-6343-84B3-777B50BDFED3}"/>
              </a:ext>
            </a:extLst>
          </p:cNvPr>
          <p:cNvSpPr txBox="1">
            <a:spLocks/>
          </p:cNvSpPr>
          <p:nvPr/>
        </p:nvSpPr>
        <p:spPr>
          <a:xfrm>
            <a:off x="736152" y="1788417"/>
            <a:ext cx="6171275" cy="460513"/>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500" b="1" dirty="0">
                <a:solidFill>
                  <a:srgbClr val="D01C1F"/>
                </a:solidFill>
                <a:latin typeface="Montserrat"/>
                <a:ea typeface="Open Sans"/>
                <a:cs typeface="Open Sans"/>
              </a:rPr>
              <a:t>The Hedgehog Concept</a:t>
            </a:r>
          </a:p>
        </p:txBody>
      </p:sp>
      <p:sp>
        <p:nvSpPr>
          <p:cNvPr id="9" name="TextBox 8">
            <a:extLst>
              <a:ext uri="{FF2B5EF4-FFF2-40B4-BE49-F238E27FC236}">
                <a16:creationId xmlns:a16="http://schemas.microsoft.com/office/drawing/2014/main" id="{CED665CE-1A06-CB46-8F25-69009F357BF5}"/>
              </a:ext>
            </a:extLst>
          </p:cNvPr>
          <p:cNvSpPr txBox="1"/>
          <p:nvPr/>
        </p:nvSpPr>
        <p:spPr>
          <a:xfrm>
            <a:off x="736152" y="2456484"/>
            <a:ext cx="10805626" cy="2554545"/>
          </a:xfrm>
          <a:prstGeom prst="rect">
            <a:avLst/>
          </a:prstGeom>
          <a:noFill/>
        </p:spPr>
        <p:txBody>
          <a:bodyPr wrap="square" lIns="91440" tIns="45720" rIns="91440" bIns="45720" rtlCol="0" anchor="t">
            <a:spAutoFit/>
          </a:bodyPr>
          <a:lstStyle/>
          <a:p>
            <a:r>
              <a:rPr lang="en-US" sz="2000" dirty="0">
                <a:latin typeface="Montserrat"/>
                <a:ea typeface="+mn-lt"/>
                <a:cs typeface="+mn-lt"/>
              </a:rPr>
              <a:t>Jim Collins, who studied how companies went from mediocre to excellent in his book Good to Great, found that great companies specialized in what he called "The Hedgehog Concept” which was coined from Isaiah Berlin’s essay “The Hedgehog and the Fox.” As Collins explains it, “The fox knows many things, but the hedgehog knows one big thing… Foxes pursue many ends at the same time and see the world in all its complexity… Hedgehogs, on the other hand, simplify a complex world into a single organizing idea, a basic principle or concept that unifies and guides everything.”</a:t>
            </a:r>
          </a:p>
        </p:txBody>
      </p:sp>
      <p:sp>
        <p:nvSpPr>
          <p:cNvPr id="15" name="Subtitle 2">
            <a:extLst>
              <a:ext uri="{FF2B5EF4-FFF2-40B4-BE49-F238E27FC236}">
                <a16:creationId xmlns:a16="http://schemas.microsoft.com/office/drawing/2014/main" id="{B1FDC1B5-ACE1-C142-84D4-31BA6A16E438}"/>
              </a:ext>
            </a:extLst>
          </p:cNvPr>
          <p:cNvSpPr txBox="1">
            <a:spLocks/>
          </p:cNvSpPr>
          <p:nvPr/>
        </p:nvSpPr>
        <p:spPr>
          <a:xfrm>
            <a:off x="650222" y="263800"/>
            <a:ext cx="10891556" cy="954055"/>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000" b="1" dirty="0">
                <a:solidFill>
                  <a:schemeClr val="bg1"/>
                </a:solidFill>
                <a:latin typeface="Montserrat"/>
                <a:ea typeface="Open Sans"/>
                <a:cs typeface="Open Sans"/>
              </a:rPr>
              <a:t>Focus on Niche</a:t>
            </a:r>
          </a:p>
        </p:txBody>
      </p:sp>
    </p:spTree>
    <p:extLst>
      <p:ext uri="{BB962C8B-B14F-4D97-AF65-F5344CB8AC3E}">
        <p14:creationId xmlns:p14="http://schemas.microsoft.com/office/powerpoint/2010/main" val="4044494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B8147CA-E9A5-5849-B521-28505D4DD3A9}"/>
              </a:ext>
            </a:extLst>
          </p:cNvPr>
          <p:cNvSpPr/>
          <p:nvPr/>
        </p:nvSpPr>
        <p:spPr>
          <a:xfrm>
            <a:off x="0" y="0"/>
            <a:ext cx="12192000" cy="1315363"/>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 logo&#10;&#10;Description automatically generated">
            <a:extLst>
              <a:ext uri="{FF2B5EF4-FFF2-40B4-BE49-F238E27FC236}">
                <a16:creationId xmlns:a16="http://schemas.microsoft.com/office/drawing/2014/main" id="{E9CF6ADA-C3A9-8940-9744-8B789D4DFDF2}"/>
              </a:ext>
            </a:extLst>
          </p:cNvPr>
          <p:cNvPicPr>
            <a:picLocks noChangeAspect="1"/>
          </p:cNvPicPr>
          <p:nvPr/>
        </p:nvPicPr>
        <p:blipFill>
          <a:blip r:embed="rId2"/>
          <a:stretch>
            <a:fillRect/>
          </a:stretch>
        </p:blipFill>
        <p:spPr>
          <a:xfrm>
            <a:off x="725641" y="5484082"/>
            <a:ext cx="2353891" cy="954055"/>
          </a:xfrm>
          <a:prstGeom prst="rect">
            <a:avLst/>
          </a:prstGeom>
        </p:spPr>
      </p:pic>
      <p:sp>
        <p:nvSpPr>
          <p:cNvPr id="8" name="Subtitle 2">
            <a:extLst>
              <a:ext uri="{FF2B5EF4-FFF2-40B4-BE49-F238E27FC236}">
                <a16:creationId xmlns:a16="http://schemas.microsoft.com/office/drawing/2014/main" id="{4463E843-4E32-6343-84B3-777B50BDFED3}"/>
              </a:ext>
            </a:extLst>
          </p:cNvPr>
          <p:cNvSpPr txBox="1">
            <a:spLocks/>
          </p:cNvSpPr>
          <p:nvPr/>
        </p:nvSpPr>
        <p:spPr>
          <a:xfrm>
            <a:off x="736152" y="1788417"/>
            <a:ext cx="6171275" cy="460513"/>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500" b="1" dirty="0">
                <a:solidFill>
                  <a:srgbClr val="D01C1F"/>
                </a:solidFill>
                <a:latin typeface="Montserrat"/>
                <a:ea typeface="Open Sans"/>
                <a:cs typeface="Open Sans"/>
              </a:rPr>
              <a:t>The Hedgehog Concept</a:t>
            </a:r>
          </a:p>
        </p:txBody>
      </p:sp>
      <p:sp>
        <p:nvSpPr>
          <p:cNvPr id="9" name="TextBox 8">
            <a:extLst>
              <a:ext uri="{FF2B5EF4-FFF2-40B4-BE49-F238E27FC236}">
                <a16:creationId xmlns:a16="http://schemas.microsoft.com/office/drawing/2014/main" id="{CED665CE-1A06-CB46-8F25-69009F357BF5}"/>
              </a:ext>
            </a:extLst>
          </p:cNvPr>
          <p:cNvSpPr txBox="1"/>
          <p:nvPr/>
        </p:nvSpPr>
        <p:spPr>
          <a:xfrm>
            <a:off x="736152" y="2456484"/>
            <a:ext cx="10805626" cy="1631216"/>
          </a:xfrm>
          <a:prstGeom prst="rect">
            <a:avLst/>
          </a:prstGeom>
          <a:noFill/>
        </p:spPr>
        <p:txBody>
          <a:bodyPr wrap="square" lIns="91440" tIns="45720" rIns="91440" bIns="45720" rtlCol="0" anchor="t">
            <a:spAutoFit/>
          </a:bodyPr>
          <a:lstStyle/>
          <a:p>
            <a:r>
              <a:rPr lang="en-US" sz="2000" dirty="0">
                <a:latin typeface="Montserrat"/>
                <a:ea typeface="+mn-lt"/>
                <a:cs typeface="+mn-lt"/>
              </a:rPr>
              <a:t>Collins believes great companies only focus on market segments that meet three criteria:</a:t>
            </a:r>
          </a:p>
          <a:p>
            <a:r>
              <a:rPr lang="en-US" sz="2000" dirty="0">
                <a:latin typeface="Montserrat"/>
                <a:ea typeface="+mn-lt"/>
                <a:cs typeface="+mn-lt"/>
              </a:rPr>
              <a:t>1.    What your people are truly passionate about</a:t>
            </a:r>
          </a:p>
          <a:p>
            <a:r>
              <a:rPr lang="en-US" sz="2000" dirty="0">
                <a:latin typeface="Montserrat"/>
                <a:ea typeface="+mn-lt"/>
                <a:cs typeface="+mn-lt"/>
              </a:rPr>
              <a:t>2.    What the organization does better than anyone else</a:t>
            </a:r>
          </a:p>
          <a:p>
            <a:r>
              <a:rPr lang="en-US" sz="2000" dirty="0">
                <a:latin typeface="Montserrat"/>
                <a:ea typeface="+mn-lt"/>
                <a:cs typeface="+mn-lt"/>
              </a:rPr>
              <a:t>3.    Where it’s good at generating revenue</a:t>
            </a:r>
          </a:p>
        </p:txBody>
      </p:sp>
      <p:sp>
        <p:nvSpPr>
          <p:cNvPr id="15" name="Subtitle 2">
            <a:extLst>
              <a:ext uri="{FF2B5EF4-FFF2-40B4-BE49-F238E27FC236}">
                <a16:creationId xmlns:a16="http://schemas.microsoft.com/office/drawing/2014/main" id="{B1FDC1B5-ACE1-C142-84D4-31BA6A16E438}"/>
              </a:ext>
            </a:extLst>
          </p:cNvPr>
          <p:cNvSpPr txBox="1">
            <a:spLocks/>
          </p:cNvSpPr>
          <p:nvPr/>
        </p:nvSpPr>
        <p:spPr>
          <a:xfrm>
            <a:off x="650222" y="263800"/>
            <a:ext cx="10891556" cy="954055"/>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000" b="1" dirty="0">
                <a:solidFill>
                  <a:schemeClr val="bg1"/>
                </a:solidFill>
                <a:latin typeface="Montserrat"/>
                <a:ea typeface="Open Sans"/>
                <a:cs typeface="Open Sans"/>
              </a:rPr>
              <a:t>Focus on Niche</a:t>
            </a:r>
          </a:p>
        </p:txBody>
      </p:sp>
    </p:spTree>
    <p:extLst>
      <p:ext uri="{BB962C8B-B14F-4D97-AF65-F5344CB8AC3E}">
        <p14:creationId xmlns:p14="http://schemas.microsoft.com/office/powerpoint/2010/main" val="2173448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D05DEF-E984-5A43-A5FF-2AD14243ADA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775023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BBF30E-F22B-4B47-AC6C-4D2CA2BF89CE}"/>
              </a:ext>
            </a:extLst>
          </p:cNvPr>
          <p:cNvPicPr>
            <a:picLocks noChangeAspect="1"/>
          </p:cNvPicPr>
          <p:nvPr/>
        </p:nvPicPr>
        <p:blipFill>
          <a:blip r:embed="rId2"/>
          <a:srcRect t="15058" b="15058"/>
          <a:stretch/>
        </p:blipFill>
        <p:spPr>
          <a:xfrm>
            <a:off x="0" y="0"/>
            <a:ext cx="7362826" cy="6858000"/>
          </a:xfrm>
          <a:prstGeom prst="rect">
            <a:avLst/>
          </a:prstGeom>
        </p:spPr>
      </p:pic>
      <p:sp>
        <p:nvSpPr>
          <p:cNvPr id="8" name="TextBox 7">
            <a:extLst>
              <a:ext uri="{FF2B5EF4-FFF2-40B4-BE49-F238E27FC236}">
                <a16:creationId xmlns:a16="http://schemas.microsoft.com/office/drawing/2014/main" id="{B7E8A5F8-D06D-8342-8190-2E94A1C500B5}"/>
              </a:ext>
            </a:extLst>
          </p:cNvPr>
          <p:cNvSpPr txBox="1"/>
          <p:nvPr/>
        </p:nvSpPr>
        <p:spPr>
          <a:xfrm>
            <a:off x="7802269" y="3529896"/>
            <a:ext cx="4163307" cy="1015663"/>
          </a:xfrm>
          <a:prstGeom prst="rect">
            <a:avLst/>
          </a:prstGeom>
          <a:noFill/>
        </p:spPr>
        <p:txBody>
          <a:bodyPr wrap="square" lIns="91440" tIns="45720" rIns="91440" bIns="45720" rtlCol="0" anchor="t">
            <a:spAutoFit/>
          </a:bodyPr>
          <a:lstStyle/>
          <a:p>
            <a:r>
              <a:rPr lang="en-US" sz="2000" dirty="0">
                <a:latin typeface="Montserrat"/>
                <a:ea typeface="+mn-lt"/>
                <a:cs typeface="+mn-lt"/>
              </a:rPr>
              <a:t>You need to stand out from the competition. Stay in your lane.</a:t>
            </a:r>
          </a:p>
        </p:txBody>
      </p:sp>
      <p:sp>
        <p:nvSpPr>
          <p:cNvPr id="5" name="Subtitle 2">
            <a:extLst>
              <a:ext uri="{FF2B5EF4-FFF2-40B4-BE49-F238E27FC236}">
                <a16:creationId xmlns:a16="http://schemas.microsoft.com/office/drawing/2014/main" id="{C7F013DB-AE73-E746-90EF-D4B676D5C53E}"/>
              </a:ext>
            </a:extLst>
          </p:cNvPr>
          <p:cNvSpPr txBox="1">
            <a:spLocks/>
          </p:cNvSpPr>
          <p:nvPr/>
        </p:nvSpPr>
        <p:spPr>
          <a:xfrm>
            <a:off x="7802269" y="665977"/>
            <a:ext cx="3899580" cy="266212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dirty="0">
                <a:solidFill>
                  <a:srgbClr val="4B878B"/>
                </a:solidFill>
                <a:latin typeface="Montserrat"/>
                <a:ea typeface="Open Sans"/>
                <a:cs typeface="Open Sans"/>
              </a:rPr>
              <a:t>Stay in your lane from what makes you different.</a:t>
            </a:r>
          </a:p>
        </p:txBody>
      </p:sp>
      <p:sp>
        <p:nvSpPr>
          <p:cNvPr id="6" name="Rectangle 5">
            <a:extLst>
              <a:ext uri="{FF2B5EF4-FFF2-40B4-BE49-F238E27FC236}">
                <a16:creationId xmlns:a16="http://schemas.microsoft.com/office/drawing/2014/main" id="{90F1B132-4028-AC42-B422-2A48B20FBFE2}"/>
              </a:ext>
            </a:extLst>
          </p:cNvPr>
          <p:cNvSpPr/>
          <p:nvPr/>
        </p:nvSpPr>
        <p:spPr>
          <a:xfrm>
            <a:off x="0" y="1"/>
            <a:ext cx="12192000" cy="464186"/>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18855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E008344-DDD9-E443-A140-E1EF35E2F1BE}"/>
              </a:ext>
            </a:extLst>
          </p:cNvPr>
          <p:cNvSpPr/>
          <p:nvPr/>
        </p:nvSpPr>
        <p:spPr>
          <a:xfrm>
            <a:off x="0" y="0"/>
            <a:ext cx="12192000" cy="1315363"/>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 logo&#10;&#10;Description automatically generated">
            <a:extLst>
              <a:ext uri="{FF2B5EF4-FFF2-40B4-BE49-F238E27FC236}">
                <a16:creationId xmlns:a16="http://schemas.microsoft.com/office/drawing/2014/main" id="{E9CF6ADA-C3A9-8940-9744-8B789D4DFDF2}"/>
              </a:ext>
            </a:extLst>
          </p:cNvPr>
          <p:cNvPicPr>
            <a:picLocks noChangeAspect="1"/>
          </p:cNvPicPr>
          <p:nvPr/>
        </p:nvPicPr>
        <p:blipFill>
          <a:blip r:embed="rId2"/>
          <a:stretch>
            <a:fillRect/>
          </a:stretch>
        </p:blipFill>
        <p:spPr>
          <a:xfrm>
            <a:off x="725641" y="5484082"/>
            <a:ext cx="2353891" cy="954055"/>
          </a:xfrm>
          <a:prstGeom prst="rect">
            <a:avLst/>
          </a:prstGeom>
        </p:spPr>
      </p:pic>
      <p:sp>
        <p:nvSpPr>
          <p:cNvPr id="8" name="Subtitle 2">
            <a:extLst>
              <a:ext uri="{FF2B5EF4-FFF2-40B4-BE49-F238E27FC236}">
                <a16:creationId xmlns:a16="http://schemas.microsoft.com/office/drawing/2014/main" id="{4463E843-4E32-6343-84B3-777B50BDFED3}"/>
              </a:ext>
            </a:extLst>
          </p:cNvPr>
          <p:cNvSpPr txBox="1">
            <a:spLocks/>
          </p:cNvSpPr>
          <p:nvPr/>
        </p:nvSpPr>
        <p:spPr>
          <a:xfrm>
            <a:off x="736152" y="1788417"/>
            <a:ext cx="10693848" cy="460513"/>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500" b="1" dirty="0">
                <a:solidFill>
                  <a:srgbClr val="D01C1F"/>
                </a:solidFill>
                <a:latin typeface="Montserrat"/>
                <a:ea typeface="Open Sans"/>
                <a:cs typeface="Open Sans"/>
              </a:rPr>
              <a:t>Things you can offer</a:t>
            </a:r>
          </a:p>
        </p:txBody>
      </p:sp>
      <p:sp>
        <p:nvSpPr>
          <p:cNvPr id="9" name="TextBox 8">
            <a:extLst>
              <a:ext uri="{FF2B5EF4-FFF2-40B4-BE49-F238E27FC236}">
                <a16:creationId xmlns:a16="http://schemas.microsoft.com/office/drawing/2014/main" id="{CED665CE-1A06-CB46-8F25-69009F357BF5}"/>
              </a:ext>
            </a:extLst>
          </p:cNvPr>
          <p:cNvSpPr txBox="1"/>
          <p:nvPr/>
        </p:nvSpPr>
        <p:spPr>
          <a:xfrm>
            <a:off x="736152" y="2456484"/>
            <a:ext cx="10805626" cy="1323439"/>
          </a:xfrm>
          <a:prstGeom prst="rect">
            <a:avLst/>
          </a:prstGeom>
          <a:noFill/>
        </p:spPr>
        <p:txBody>
          <a:bodyPr wrap="square" lIns="91440" tIns="45720" rIns="91440" bIns="45720" rtlCol="0" anchor="t">
            <a:spAutoFit/>
          </a:bodyPr>
          <a:lstStyle/>
          <a:p>
            <a:r>
              <a:rPr lang="en-US" sz="2000" dirty="0">
                <a:latin typeface="Montserrat"/>
                <a:ea typeface="+mn-lt"/>
                <a:cs typeface="+mn-lt"/>
              </a:rPr>
              <a:t>When I was purchasing my house, I tried to get in contact with 3 agents.</a:t>
            </a:r>
          </a:p>
          <a:p>
            <a:r>
              <a:rPr lang="en-US" sz="2000" dirty="0">
                <a:latin typeface="Montserrat"/>
                <a:ea typeface="+mn-lt"/>
                <a:cs typeface="+mn-lt"/>
              </a:rPr>
              <a:t>2 never responded.</a:t>
            </a:r>
          </a:p>
          <a:p>
            <a:r>
              <a:rPr lang="en-US" sz="2000" dirty="0">
                <a:latin typeface="Montserrat"/>
                <a:ea typeface="+mn-lt"/>
                <a:cs typeface="+mn-lt"/>
              </a:rPr>
              <a:t>1 reached out to me… AFTER 2 WEEKS.</a:t>
            </a:r>
          </a:p>
          <a:p>
            <a:r>
              <a:rPr lang="en-US" sz="2000" dirty="0">
                <a:latin typeface="Montserrat"/>
                <a:ea typeface="+mn-lt"/>
                <a:cs typeface="+mn-lt"/>
              </a:rPr>
              <a:t>So, I thought, there has got to be a better way!!</a:t>
            </a:r>
          </a:p>
        </p:txBody>
      </p:sp>
      <p:sp>
        <p:nvSpPr>
          <p:cNvPr id="15" name="Subtitle 2">
            <a:extLst>
              <a:ext uri="{FF2B5EF4-FFF2-40B4-BE49-F238E27FC236}">
                <a16:creationId xmlns:a16="http://schemas.microsoft.com/office/drawing/2014/main" id="{B1FDC1B5-ACE1-C142-84D4-31BA6A16E438}"/>
              </a:ext>
            </a:extLst>
          </p:cNvPr>
          <p:cNvSpPr txBox="1">
            <a:spLocks/>
          </p:cNvSpPr>
          <p:nvPr/>
        </p:nvSpPr>
        <p:spPr>
          <a:xfrm>
            <a:off x="650222" y="263800"/>
            <a:ext cx="10891556" cy="954055"/>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000" b="1" dirty="0">
                <a:solidFill>
                  <a:schemeClr val="bg1"/>
                </a:solidFill>
                <a:latin typeface="Montserrat"/>
                <a:ea typeface="Open Sans"/>
                <a:cs typeface="Open Sans"/>
              </a:rPr>
              <a:t>Stay in your Lane</a:t>
            </a:r>
          </a:p>
        </p:txBody>
      </p:sp>
    </p:spTree>
    <p:extLst>
      <p:ext uri="{BB962C8B-B14F-4D97-AF65-F5344CB8AC3E}">
        <p14:creationId xmlns:p14="http://schemas.microsoft.com/office/powerpoint/2010/main" val="22474019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D2ADBA-1063-6F43-B5F5-F9BD8CF21B72}"/>
              </a:ext>
            </a:extLst>
          </p:cNvPr>
          <p:cNvSpPr/>
          <p:nvPr/>
        </p:nvSpPr>
        <p:spPr>
          <a:xfrm>
            <a:off x="0" y="0"/>
            <a:ext cx="12192000" cy="1315363"/>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 logo&#10;&#10;Description automatically generated">
            <a:extLst>
              <a:ext uri="{FF2B5EF4-FFF2-40B4-BE49-F238E27FC236}">
                <a16:creationId xmlns:a16="http://schemas.microsoft.com/office/drawing/2014/main" id="{E9CF6ADA-C3A9-8940-9744-8B789D4DFDF2}"/>
              </a:ext>
            </a:extLst>
          </p:cNvPr>
          <p:cNvPicPr>
            <a:picLocks noChangeAspect="1"/>
          </p:cNvPicPr>
          <p:nvPr/>
        </p:nvPicPr>
        <p:blipFill>
          <a:blip r:embed="rId2"/>
          <a:stretch>
            <a:fillRect/>
          </a:stretch>
        </p:blipFill>
        <p:spPr>
          <a:xfrm>
            <a:off x="725641" y="5484082"/>
            <a:ext cx="2353891" cy="954055"/>
          </a:xfrm>
          <a:prstGeom prst="rect">
            <a:avLst/>
          </a:prstGeom>
        </p:spPr>
      </p:pic>
      <p:sp>
        <p:nvSpPr>
          <p:cNvPr id="8" name="Subtitle 2">
            <a:extLst>
              <a:ext uri="{FF2B5EF4-FFF2-40B4-BE49-F238E27FC236}">
                <a16:creationId xmlns:a16="http://schemas.microsoft.com/office/drawing/2014/main" id="{4463E843-4E32-6343-84B3-777B50BDFED3}"/>
              </a:ext>
            </a:extLst>
          </p:cNvPr>
          <p:cNvSpPr txBox="1">
            <a:spLocks/>
          </p:cNvSpPr>
          <p:nvPr/>
        </p:nvSpPr>
        <p:spPr>
          <a:xfrm>
            <a:off x="736152" y="1788417"/>
            <a:ext cx="10693848" cy="460513"/>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500" b="1" dirty="0">
                <a:solidFill>
                  <a:srgbClr val="D01C1F"/>
                </a:solidFill>
                <a:latin typeface="Montserrat"/>
                <a:ea typeface="Open Sans"/>
                <a:cs typeface="Open Sans"/>
              </a:rPr>
              <a:t>Things you can offer</a:t>
            </a:r>
          </a:p>
        </p:txBody>
      </p:sp>
      <p:sp>
        <p:nvSpPr>
          <p:cNvPr id="9" name="TextBox 8">
            <a:extLst>
              <a:ext uri="{FF2B5EF4-FFF2-40B4-BE49-F238E27FC236}">
                <a16:creationId xmlns:a16="http://schemas.microsoft.com/office/drawing/2014/main" id="{CED665CE-1A06-CB46-8F25-69009F357BF5}"/>
              </a:ext>
            </a:extLst>
          </p:cNvPr>
          <p:cNvSpPr txBox="1"/>
          <p:nvPr/>
        </p:nvSpPr>
        <p:spPr>
          <a:xfrm>
            <a:off x="736152" y="2456484"/>
            <a:ext cx="10805626" cy="707886"/>
          </a:xfrm>
          <a:prstGeom prst="rect">
            <a:avLst/>
          </a:prstGeom>
          <a:noFill/>
        </p:spPr>
        <p:txBody>
          <a:bodyPr wrap="square" lIns="91440" tIns="45720" rIns="91440" bIns="45720" rtlCol="0" anchor="t">
            <a:spAutoFit/>
          </a:bodyPr>
          <a:lstStyle/>
          <a:p>
            <a:r>
              <a:rPr lang="en-US" sz="2000" dirty="0">
                <a:latin typeface="Montserrat"/>
                <a:ea typeface="+mn-lt"/>
                <a:cs typeface="+mn-lt"/>
              </a:rPr>
              <a:t>I asked people what they hated the most about some real estate companies and everything the told me, I decided to provide.</a:t>
            </a:r>
          </a:p>
        </p:txBody>
      </p:sp>
      <p:sp>
        <p:nvSpPr>
          <p:cNvPr id="15" name="Subtitle 2">
            <a:extLst>
              <a:ext uri="{FF2B5EF4-FFF2-40B4-BE49-F238E27FC236}">
                <a16:creationId xmlns:a16="http://schemas.microsoft.com/office/drawing/2014/main" id="{B1FDC1B5-ACE1-C142-84D4-31BA6A16E438}"/>
              </a:ext>
            </a:extLst>
          </p:cNvPr>
          <p:cNvSpPr txBox="1">
            <a:spLocks/>
          </p:cNvSpPr>
          <p:nvPr/>
        </p:nvSpPr>
        <p:spPr>
          <a:xfrm>
            <a:off x="650222" y="263800"/>
            <a:ext cx="10891556" cy="954055"/>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000" b="1" dirty="0">
                <a:solidFill>
                  <a:schemeClr val="bg1"/>
                </a:solidFill>
                <a:latin typeface="Montserrat"/>
                <a:ea typeface="Open Sans"/>
                <a:cs typeface="Open Sans"/>
              </a:rPr>
              <a:t>Stay in your Lane</a:t>
            </a:r>
          </a:p>
        </p:txBody>
      </p:sp>
    </p:spTree>
    <p:extLst>
      <p:ext uri="{BB962C8B-B14F-4D97-AF65-F5344CB8AC3E}">
        <p14:creationId xmlns:p14="http://schemas.microsoft.com/office/powerpoint/2010/main" val="21737280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8680503-8991-F84C-AFB7-499C3D3E7133}"/>
              </a:ext>
            </a:extLst>
          </p:cNvPr>
          <p:cNvSpPr/>
          <p:nvPr/>
        </p:nvSpPr>
        <p:spPr>
          <a:xfrm>
            <a:off x="0" y="0"/>
            <a:ext cx="12192000" cy="1315363"/>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 logo&#10;&#10;Description automatically generated">
            <a:extLst>
              <a:ext uri="{FF2B5EF4-FFF2-40B4-BE49-F238E27FC236}">
                <a16:creationId xmlns:a16="http://schemas.microsoft.com/office/drawing/2014/main" id="{E9CF6ADA-C3A9-8940-9744-8B789D4DFDF2}"/>
              </a:ext>
            </a:extLst>
          </p:cNvPr>
          <p:cNvPicPr>
            <a:picLocks noChangeAspect="1"/>
          </p:cNvPicPr>
          <p:nvPr/>
        </p:nvPicPr>
        <p:blipFill>
          <a:blip r:embed="rId2"/>
          <a:stretch>
            <a:fillRect/>
          </a:stretch>
        </p:blipFill>
        <p:spPr>
          <a:xfrm>
            <a:off x="725641" y="5484082"/>
            <a:ext cx="2353891" cy="954055"/>
          </a:xfrm>
          <a:prstGeom prst="rect">
            <a:avLst/>
          </a:prstGeom>
        </p:spPr>
      </p:pic>
      <p:sp>
        <p:nvSpPr>
          <p:cNvPr id="8" name="Subtitle 2">
            <a:extLst>
              <a:ext uri="{FF2B5EF4-FFF2-40B4-BE49-F238E27FC236}">
                <a16:creationId xmlns:a16="http://schemas.microsoft.com/office/drawing/2014/main" id="{4463E843-4E32-6343-84B3-777B50BDFED3}"/>
              </a:ext>
            </a:extLst>
          </p:cNvPr>
          <p:cNvSpPr txBox="1">
            <a:spLocks/>
          </p:cNvSpPr>
          <p:nvPr/>
        </p:nvSpPr>
        <p:spPr>
          <a:xfrm>
            <a:off x="736152" y="1788417"/>
            <a:ext cx="10693848" cy="460513"/>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500" b="1" dirty="0">
                <a:solidFill>
                  <a:srgbClr val="D01C1F"/>
                </a:solidFill>
                <a:latin typeface="Montserrat"/>
                <a:ea typeface="Open Sans"/>
                <a:cs typeface="Open Sans"/>
              </a:rPr>
              <a:t>Things you can offer</a:t>
            </a:r>
          </a:p>
        </p:txBody>
      </p:sp>
      <p:sp>
        <p:nvSpPr>
          <p:cNvPr id="9" name="TextBox 8">
            <a:extLst>
              <a:ext uri="{FF2B5EF4-FFF2-40B4-BE49-F238E27FC236}">
                <a16:creationId xmlns:a16="http://schemas.microsoft.com/office/drawing/2014/main" id="{CED665CE-1A06-CB46-8F25-69009F357BF5}"/>
              </a:ext>
            </a:extLst>
          </p:cNvPr>
          <p:cNvSpPr txBox="1"/>
          <p:nvPr/>
        </p:nvSpPr>
        <p:spPr>
          <a:xfrm>
            <a:off x="736152" y="2456484"/>
            <a:ext cx="10805626" cy="1384995"/>
          </a:xfrm>
          <a:prstGeom prst="rect">
            <a:avLst/>
          </a:prstGeom>
          <a:noFill/>
        </p:spPr>
        <p:txBody>
          <a:bodyPr wrap="square" lIns="91440" tIns="45720" rIns="91440" bIns="45720" rtlCol="0" anchor="t">
            <a:spAutoFit/>
          </a:bodyPr>
          <a:lstStyle/>
          <a:p>
            <a:r>
              <a:rPr lang="en-US" sz="2800" b="1" dirty="0">
                <a:latin typeface="Montserrat"/>
                <a:ea typeface="+mn-lt"/>
                <a:cs typeface="+mn-lt"/>
              </a:rPr>
              <a:t>Issue</a:t>
            </a:r>
            <a:r>
              <a:rPr lang="en-US" sz="2800" dirty="0">
                <a:latin typeface="Montserrat"/>
                <a:ea typeface="+mn-lt"/>
                <a:cs typeface="+mn-lt"/>
              </a:rPr>
              <a:t>: They were stuck in a contract.</a:t>
            </a:r>
          </a:p>
          <a:p>
            <a:endParaRPr lang="en-US" sz="2800" dirty="0">
              <a:latin typeface="Montserrat"/>
              <a:ea typeface="+mn-lt"/>
              <a:cs typeface="+mn-lt"/>
            </a:endParaRPr>
          </a:p>
          <a:p>
            <a:r>
              <a:rPr lang="en-US" sz="2800" b="1" dirty="0">
                <a:latin typeface="Montserrat"/>
                <a:ea typeface="+mn-lt"/>
                <a:cs typeface="+mn-lt"/>
              </a:rPr>
              <a:t>Our Solution</a:t>
            </a:r>
            <a:r>
              <a:rPr lang="en-US" sz="2800" dirty="0">
                <a:latin typeface="Montserrat"/>
                <a:ea typeface="+mn-lt"/>
                <a:cs typeface="+mn-lt"/>
              </a:rPr>
              <a:t>: We have a “Fire Me Guarantee"</a:t>
            </a:r>
          </a:p>
        </p:txBody>
      </p:sp>
      <p:sp>
        <p:nvSpPr>
          <p:cNvPr id="15" name="Subtitle 2">
            <a:extLst>
              <a:ext uri="{FF2B5EF4-FFF2-40B4-BE49-F238E27FC236}">
                <a16:creationId xmlns:a16="http://schemas.microsoft.com/office/drawing/2014/main" id="{B1FDC1B5-ACE1-C142-84D4-31BA6A16E438}"/>
              </a:ext>
            </a:extLst>
          </p:cNvPr>
          <p:cNvSpPr txBox="1">
            <a:spLocks/>
          </p:cNvSpPr>
          <p:nvPr/>
        </p:nvSpPr>
        <p:spPr>
          <a:xfrm>
            <a:off x="650222" y="263800"/>
            <a:ext cx="10891556" cy="954055"/>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000" b="1" dirty="0">
                <a:solidFill>
                  <a:schemeClr val="bg1"/>
                </a:solidFill>
                <a:latin typeface="Montserrat"/>
                <a:ea typeface="Open Sans"/>
                <a:cs typeface="Open Sans"/>
              </a:rPr>
              <a:t>Stay in your Lane</a:t>
            </a:r>
          </a:p>
        </p:txBody>
      </p:sp>
    </p:spTree>
    <p:extLst>
      <p:ext uri="{BB962C8B-B14F-4D97-AF65-F5344CB8AC3E}">
        <p14:creationId xmlns:p14="http://schemas.microsoft.com/office/powerpoint/2010/main" val="9002351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B45240-76EF-FF45-8309-C1B308BD1292}"/>
              </a:ext>
            </a:extLst>
          </p:cNvPr>
          <p:cNvSpPr/>
          <p:nvPr/>
        </p:nvSpPr>
        <p:spPr>
          <a:xfrm>
            <a:off x="0" y="0"/>
            <a:ext cx="12192000" cy="1315363"/>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 logo&#10;&#10;Description automatically generated">
            <a:extLst>
              <a:ext uri="{FF2B5EF4-FFF2-40B4-BE49-F238E27FC236}">
                <a16:creationId xmlns:a16="http://schemas.microsoft.com/office/drawing/2014/main" id="{E9CF6ADA-C3A9-8940-9744-8B789D4DFDF2}"/>
              </a:ext>
            </a:extLst>
          </p:cNvPr>
          <p:cNvPicPr>
            <a:picLocks noChangeAspect="1"/>
          </p:cNvPicPr>
          <p:nvPr/>
        </p:nvPicPr>
        <p:blipFill>
          <a:blip r:embed="rId2"/>
          <a:stretch>
            <a:fillRect/>
          </a:stretch>
        </p:blipFill>
        <p:spPr>
          <a:xfrm>
            <a:off x="725641" y="5484082"/>
            <a:ext cx="2353891" cy="954055"/>
          </a:xfrm>
          <a:prstGeom prst="rect">
            <a:avLst/>
          </a:prstGeom>
        </p:spPr>
      </p:pic>
      <p:sp>
        <p:nvSpPr>
          <p:cNvPr id="8" name="Subtitle 2">
            <a:extLst>
              <a:ext uri="{FF2B5EF4-FFF2-40B4-BE49-F238E27FC236}">
                <a16:creationId xmlns:a16="http://schemas.microsoft.com/office/drawing/2014/main" id="{4463E843-4E32-6343-84B3-777B50BDFED3}"/>
              </a:ext>
            </a:extLst>
          </p:cNvPr>
          <p:cNvSpPr txBox="1">
            <a:spLocks/>
          </p:cNvSpPr>
          <p:nvPr/>
        </p:nvSpPr>
        <p:spPr>
          <a:xfrm>
            <a:off x="736152" y="1788417"/>
            <a:ext cx="10693848" cy="460513"/>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500" b="1" dirty="0">
                <a:solidFill>
                  <a:srgbClr val="D01C1F"/>
                </a:solidFill>
                <a:latin typeface="Montserrat"/>
                <a:ea typeface="Open Sans"/>
                <a:cs typeface="Open Sans"/>
              </a:rPr>
              <a:t>Things you can offer</a:t>
            </a:r>
          </a:p>
        </p:txBody>
      </p:sp>
      <p:sp>
        <p:nvSpPr>
          <p:cNvPr id="9" name="TextBox 8">
            <a:extLst>
              <a:ext uri="{FF2B5EF4-FFF2-40B4-BE49-F238E27FC236}">
                <a16:creationId xmlns:a16="http://schemas.microsoft.com/office/drawing/2014/main" id="{CED665CE-1A06-CB46-8F25-69009F357BF5}"/>
              </a:ext>
            </a:extLst>
          </p:cNvPr>
          <p:cNvSpPr txBox="1"/>
          <p:nvPr/>
        </p:nvSpPr>
        <p:spPr>
          <a:xfrm>
            <a:off x="736152" y="2456484"/>
            <a:ext cx="10805626" cy="1815882"/>
          </a:xfrm>
          <a:prstGeom prst="rect">
            <a:avLst/>
          </a:prstGeom>
          <a:noFill/>
        </p:spPr>
        <p:txBody>
          <a:bodyPr wrap="square" lIns="91440" tIns="45720" rIns="91440" bIns="45720" rtlCol="0" anchor="t">
            <a:spAutoFit/>
          </a:bodyPr>
          <a:lstStyle/>
          <a:p>
            <a:r>
              <a:rPr lang="en-US" sz="2800" b="1" dirty="0">
                <a:latin typeface="Montserrat"/>
                <a:ea typeface="+mn-lt"/>
                <a:cs typeface="+mn-lt"/>
              </a:rPr>
              <a:t>Issue: </a:t>
            </a:r>
            <a:r>
              <a:rPr lang="en-US" sz="2800" dirty="0">
                <a:latin typeface="Montserrat"/>
                <a:ea typeface="+mn-lt"/>
                <a:cs typeface="+mn-lt"/>
              </a:rPr>
              <a:t>They could never get in contact with an agent.</a:t>
            </a:r>
          </a:p>
          <a:p>
            <a:endParaRPr lang="en-US" sz="2800" b="1" dirty="0">
              <a:latin typeface="Montserrat"/>
              <a:ea typeface="+mn-lt"/>
              <a:cs typeface="+mn-lt"/>
            </a:endParaRPr>
          </a:p>
          <a:p>
            <a:r>
              <a:rPr lang="en-US" sz="2800" b="1" dirty="0">
                <a:latin typeface="Montserrat"/>
                <a:ea typeface="+mn-lt"/>
                <a:cs typeface="+mn-lt"/>
              </a:rPr>
              <a:t>Our Solution: </a:t>
            </a:r>
            <a:r>
              <a:rPr lang="en-US" sz="2800" dirty="0">
                <a:latin typeface="Montserrat"/>
                <a:ea typeface="+mn-lt"/>
                <a:cs typeface="+mn-lt"/>
              </a:rPr>
              <a:t>We have an agent on duty from 8am-9pm each day of the week. We never miss a call!</a:t>
            </a:r>
          </a:p>
        </p:txBody>
      </p:sp>
      <p:sp>
        <p:nvSpPr>
          <p:cNvPr id="15" name="Subtitle 2">
            <a:extLst>
              <a:ext uri="{FF2B5EF4-FFF2-40B4-BE49-F238E27FC236}">
                <a16:creationId xmlns:a16="http://schemas.microsoft.com/office/drawing/2014/main" id="{B1FDC1B5-ACE1-C142-84D4-31BA6A16E438}"/>
              </a:ext>
            </a:extLst>
          </p:cNvPr>
          <p:cNvSpPr txBox="1">
            <a:spLocks/>
          </p:cNvSpPr>
          <p:nvPr/>
        </p:nvSpPr>
        <p:spPr>
          <a:xfrm>
            <a:off x="650222" y="263800"/>
            <a:ext cx="10891556" cy="954055"/>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000" b="1" dirty="0">
                <a:solidFill>
                  <a:schemeClr val="bg1"/>
                </a:solidFill>
                <a:latin typeface="Montserrat"/>
                <a:ea typeface="Open Sans"/>
                <a:cs typeface="Open Sans"/>
              </a:rPr>
              <a:t>Stay in your Lane</a:t>
            </a:r>
          </a:p>
        </p:txBody>
      </p:sp>
    </p:spTree>
    <p:extLst>
      <p:ext uri="{BB962C8B-B14F-4D97-AF65-F5344CB8AC3E}">
        <p14:creationId xmlns:p14="http://schemas.microsoft.com/office/powerpoint/2010/main" val="5039101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62ED20-4DAF-554B-AC3C-56C9DB65279F}"/>
              </a:ext>
            </a:extLst>
          </p:cNvPr>
          <p:cNvSpPr/>
          <p:nvPr/>
        </p:nvSpPr>
        <p:spPr>
          <a:xfrm>
            <a:off x="0" y="0"/>
            <a:ext cx="12192000" cy="1315363"/>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 logo&#10;&#10;Description automatically generated">
            <a:extLst>
              <a:ext uri="{FF2B5EF4-FFF2-40B4-BE49-F238E27FC236}">
                <a16:creationId xmlns:a16="http://schemas.microsoft.com/office/drawing/2014/main" id="{E9CF6ADA-C3A9-8940-9744-8B789D4DFDF2}"/>
              </a:ext>
            </a:extLst>
          </p:cNvPr>
          <p:cNvPicPr>
            <a:picLocks noChangeAspect="1"/>
          </p:cNvPicPr>
          <p:nvPr/>
        </p:nvPicPr>
        <p:blipFill>
          <a:blip r:embed="rId2"/>
          <a:stretch>
            <a:fillRect/>
          </a:stretch>
        </p:blipFill>
        <p:spPr>
          <a:xfrm>
            <a:off x="725641" y="5484082"/>
            <a:ext cx="2353891" cy="954055"/>
          </a:xfrm>
          <a:prstGeom prst="rect">
            <a:avLst/>
          </a:prstGeom>
        </p:spPr>
      </p:pic>
      <p:sp>
        <p:nvSpPr>
          <p:cNvPr id="8" name="Subtitle 2">
            <a:extLst>
              <a:ext uri="{FF2B5EF4-FFF2-40B4-BE49-F238E27FC236}">
                <a16:creationId xmlns:a16="http://schemas.microsoft.com/office/drawing/2014/main" id="{4463E843-4E32-6343-84B3-777B50BDFED3}"/>
              </a:ext>
            </a:extLst>
          </p:cNvPr>
          <p:cNvSpPr txBox="1">
            <a:spLocks/>
          </p:cNvSpPr>
          <p:nvPr/>
        </p:nvSpPr>
        <p:spPr>
          <a:xfrm>
            <a:off x="736152" y="1788417"/>
            <a:ext cx="10693848" cy="460513"/>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500" b="1" dirty="0">
                <a:solidFill>
                  <a:srgbClr val="D01C1F"/>
                </a:solidFill>
                <a:latin typeface="Montserrat"/>
                <a:ea typeface="Open Sans"/>
                <a:cs typeface="Open Sans"/>
              </a:rPr>
              <a:t>Things you can offer</a:t>
            </a:r>
          </a:p>
        </p:txBody>
      </p:sp>
      <p:sp>
        <p:nvSpPr>
          <p:cNvPr id="9" name="TextBox 8">
            <a:extLst>
              <a:ext uri="{FF2B5EF4-FFF2-40B4-BE49-F238E27FC236}">
                <a16:creationId xmlns:a16="http://schemas.microsoft.com/office/drawing/2014/main" id="{CED665CE-1A06-CB46-8F25-69009F357BF5}"/>
              </a:ext>
            </a:extLst>
          </p:cNvPr>
          <p:cNvSpPr txBox="1"/>
          <p:nvPr/>
        </p:nvSpPr>
        <p:spPr>
          <a:xfrm>
            <a:off x="736152" y="2456484"/>
            <a:ext cx="10805626" cy="2246769"/>
          </a:xfrm>
          <a:prstGeom prst="rect">
            <a:avLst/>
          </a:prstGeom>
          <a:noFill/>
        </p:spPr>
        <p:txBody>
          <a:bodyPr wrap="square" lIns="91440" tIns="45720" rIns="91440" bIns="45720" rtlCol="0" anchor="t">
            <a:spAutoFit/>
          </a:bodyPr>
          <a:lstStyle/>
          <a:p>
            <a:r>
              <a:rPr lang="en-US" sz="2800" b="1" dirty="0">
                <a:latin typeface="Montserrat"/>
                <a:ea typeface="+mn-lt"/>
                <a:cs typeface="+mn-lt"/>
              </a:rPr>
              <a:t>Issue: </a:t>
            </a:r>
            <a:r>
              <a:rPr lang="en-US" sz="2800" dirty="0">
                <a:latin typeface="Montserrat"/>
                <a:ea typeface="+mn-lt"/>
                <a:cs typeface="+mn-lt"/>
              </a:rPr>
              <a:t>You buy a house you thought you loved…now you see something you hate, but you’re stuck.</a:t>
            </a:r>
          </a:p>
          <a:p>
            <a:endParaRPr lang="en-US" sz="2800" b="1" dirty="0">
              <a:latin typeface="Montserrat"/>
              <a:ea typeface="+mn-lt"/>
              <a:cs typeface="+mn-lt"/>
            </a:endParaRPr>
          </a:p>
          <a:p>
            <a:r>
              <a:rPr lang="en-US" sz="2800" b="1" dirty="0">
                <a:latin typeface="Montserrat"/>
                <a:ea typeface="+mn-lt"/>
                <a:cs typeface="+mn-lt"/>
              </a:rPr>
              <a:t>Our Solution: </a:t>
            </a:r>
            <a:r>
              <a:rPr lang="en-US" sz="2800" dirty="0">
                <a:latin typeface="Montserrat"/>
                <a:ea typeface="+mn-lt"/>
                <a:cs typeface="+mn-lt"/>
              </a:rPr>
              <a:t>Love it or Leave it Guarantee. If you don’t love the house the first 3 months, we will list it for free! </a:t>
            </a:r>
          </a:p>
        </p:txBody>
      </p:sp>
      <p:sp>
        <p:nvSpPr>
          <p:cNvPr id="15" name="Subtitle 2">
            <a:extLst>
              <a:ext uri="{FF2B5EF4-FFF2-40B4-BE49-F238E27FC236}">
                <a16:creationId xmlns:a16="http://schemas.microsoft.com/office/drawing/2014/main" id="{B1FDC1B5-ACE1-C142-84D4-31BA6A16E438}"/>
              </a:ext>
            </a:extLst>
          </p:cNvPr>
          <p:cNvSpPr txBox="1">
            <a:spLocks/>
          </p:cNvSpPr>
          <p:nvPr/>
        </p:nvSpPr>
        <p:spPr>
          <a:xfrm>
            <a:off x="650222" y="263800"/>
            <a:ext cx="10891556" cy="954055"/>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000" b="1" dirty="0">
                <a:solidFill>
                  <a:schemeClr val="bg1"/>
                </a:solidFill>
                <a:latin typeface="Montserrat"/>
                <a:ea typeface="Open Sans"/>
                <a:cs typeface="Open Sans"/>
              </a:rPr>
              <a:t>Stay in your Lane</a:t>
            </a:r>
          </a:p>
        </p:txBody>
      </p:sp>
    </p:spTree>
    <p:extLst>
      <p:ext uri="{BB962C8B-B14F-4D97-AF65-F5344CB8AC3E}">
        <p14:creationId xmlns:p14="http://schemas.microsoft.com/office/powerpoint/2010/main" val="25557582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ADE80F-4576-524B-BC2D-BC3A960BA606}"/>
              </a:ext>
            </a:extLst>
          </p:cNvPr>
          <p:cNvSpPr/>
          <p:nvPr/>
        </p:nvSpPr>
        <p:spPr>
          <a:xfrm>
            <a:off x="0" y="0"/>
            <a:ext cx="12192000" cy="1315363"/>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 logo&#10;&#10;Description automatically generated">
            <a:extLst>
              <a:ext uri="{FF2B5EF4-FFF2-40B4-BE49-F238E27FC236}">
                <a16:creationId xmlns:a16="http://schemas.microsoft.com/office/drawing/2014/main" id="{E9CF6ADA-C3A9-8940-9744-8B789D4DFDF2}"/>
              </a:ext>
            </a:extLst>
          </p:cNvPr>
          <p:cNvPicPr>
            <a:picLocks noChangeAspect="1"/>
          </p:cNvPicPr>
          <p:nvPr/>
        </p:nvPicPr>
        <p:blipFill>
          <a:blip r:embed="rId2"/>
          <a:stretch>
            <a:fillRect/>
          </a:stretch>
        </p:blipFill>
        <p:spPr>
          <a:xfrm>
            <a:off x="725641" y="5484082"/>
            <a:ext cx="2353891" cy="954055"/>
          </a:xfrm>
          <a:prstGeom prst="rect">
            <a:avLst/>
          </a:prstGeom>
        </p:spPr>
      </p:pic>
      <p:sp>
        <p:nvSpPr>
          <p:cNvPr id="8" name="Subtitle 2">
            <a:extLst>
              <a:ext uri="{FF2B5EF4-FFF2-40B4-BE49-F238E27FC236}">
                <a16:creationId xmlns:a16="http://schemas.microsoft.com/office/drawing/2014/main" id="{4463E843-4E32-6343-84B3-777B50BDFED3}"/>
              </a:ext>
            </a:extLst>
          </p:cNvPr>
          <p:cNvSpPr txBox="1">
            <a:spLocks/>
          </p:cNvSpPr>
          <p:nvPr/>
        </p:nvSpPr>
        <p:spPr>
          <a:xfrm>
            <a:off x="736152" y="1788417"/>
            <a:ext cx="10693848" cy="460513"/>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500" b="1" dirty="0">
                <a:solidFill>
                  <a:srgbClr val="D01C1F"/>
                </a:solidFill>
                <a:latin typeface="Montserrat"/>
                <a:ea typeface="Open Sans"/>
                <a:cs typeface="Open Sans"/>
              </a:rPr>
              <a:t>Things you can offer</a:t>
            </a:r>
          </a:p>
        </p:txBody>
      </p:sp>
      <p:sp>
        <p:nvSpPr>
          <p:cNvPr id="9" name="TextBox 8">
            <a:extLst>
              <a:ext uri="{FF2B5EF4-FFF2-40B4-BE49-F238E27FC236}">
                <a16:creationId xmlns:a16="http://schemas.microsoft.com/office/drawing/2014/main" id="{CED665CE-1A06-CB46-8F25-69009F357BF5}"/>
              </a:ext>
            </a:extLst>
          </p:cNvPr>
          <p:cNvSpPr txBox="1"/>
          <p:nvPr/>
        </p:nvSpPr>
        <p:spPr>
          <a:xfrm>
            <a:off x="736152" y="2456484"/>
            <a:ext cx="10805626" cy="2246769"/>
          </a:xfrm>
          <a:prstGeom prst="rect">
            <a:avLst/>
          </a:prstGeom>
          <a:noFill/>
        </p:spPr>
        <p:txBody>
          <a:bodyPr wrap="square" lIns="91440" tIns="45720" rIns="91440" bIns="45720" rtlCol="0" anchor="t">
            <a:spAutoFit/>
          </a:bodyPr>
          <a:lstStyle/>
          <a:p>
            <a:r>
              <a:rPr lang="en-US" sz="2800" b="1" dirty="0">
                <a:latin typeface="Montserrat"/>
                <a:ea typeface="+mn-lt"/>
                <a:cs typeface="+mn-lt"/>
              </a:rPr>
              <a:t>Issue: </a:t>
            </a:r>
            <a:r>
              <a:rPr lang="en-US" sz="2800" dirty="0">
                <a:latin typeface="Montserrat"/>
                <a:ea typeface="+mn-lt"/>
                <a:cs typeface="+mn-lt"/>
              </a:rPr>
              <a:t>Not enough marketing to sell their home.</a:t>
            </a:r>
          </a:p>
          <a:p>
            <a:endParaRPr lang="en-US" sz="2800" dirty="0">
              <a:latin typeface="Montserrat"/>
              <a:ea typeface="+mn-lt"/>
              <a:cs typeface="+mn-lt"/>
            </a:endParaRPr>
          </a:p>
          <a:p>
            <a:r>
              <a:rPr lang="en-US" sz="2800" b="1" dirty="0">
                <a:latin typeface="Montserrat"/>
                <a:ea typeface="+mn-lt"/>
                <a:cs typeface="+mn-lt"/>
              </a:rPr>
              <a:t>Our Solution: </a:t>
            </a:r>
            <a:r>
              <a:rPr lang="en-US" sz="2800" dirty="0">
                <a:latin typeface="Montserrat"/>
                <a:ea typeface="+mn-lt"/>
                <a:cs typeface="+mn-lt"/>
              </a:rPr>
              <a:t>We pay THOUSANDS for marketing. It doesn't fall into the lap of the agents. Your home will be on 56+ sites! </a:t>
            </a:r>
          </a:p>
        </p:txBody>
      </p:sp>
      <p:sp>
        <p:nvSpPr>
          <p:cNvPr id="15" name="Subtitle 2">
            <a:extLst>
              <a:ext uri="{FF2B5EF4-FFF2-40B4-BE49-F238E27FC236}">
                <a16:creationId xmlns:a16="http://schemas.microsoft.com/office/drawing/2014/main" id="{B1FDC1B5-ACE1-C142-84D4-31BA6A16E438}"/>
              </a:ext>
            </a:extLst>
          </p:cNvPr>
          <p:cNvSpPr txBox="1">
            <a:spLocks/>
          </p:cNvSpPr>
          <p:nvPr/>
        </p:nvSpPr>
        <p:spPr>
          <a:xfrm>
            <a:off x="650222" y="263800"/>
            <a:ext cx="10891556" cy="954055"/>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000" b="1" dirty="0">
                <a:solidFill>
                  <a:schemeClr val="bg1"/>
                </a:solidFill>
                <a:latin typeface="Montserrat"/>
                <a:ea typeface="Open Sans"/>
                <a:cs typeface="Open Sans"/>
              </a:rPr>
              <a:t>Stay in your Lane</a:t>
            </a:r>
          </a:p>
        </p:txBody>
      </p:sp>
    </p:spTree>
    <p:extLst>
      <p:ext uri="{BB962C8B-B14F-4D97-AF65-F5344CB8AC3E}">
        <p14:creationId xmlns:p14="http://schemas.microsoft.com/office/powerpoint/2010/main" val="31759245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BBF30E-F22B-4B47-AC6C-4D2CA2BF89CE}"/>
              </a:ext>
            </a:extLst>
          </p:cNvPr>
          <p:cNvPicPr>
            <a:picLocks noChangeAspect="1"/>
          </p:cNvPicPr>
          <p:nvPr/>
        </p:nvPicPr>
        <p:blipFill>
          <a:blip r:embed="rId2"/>
          <a:srcRect l="14185" r="14185"/>
          <a:stretch/>
        </p:blipFill>
        <p:spPr>
          <a:xfrm>
            <a:off x="0" y="0"/>
            <a:ext cx="7362826" cy="6858000"/>
          </a:xfrm>
          <a:prstGeom prst="rect">
            <a:avLst/>
          </a:prstGeom>
        </p:spPr>
      </p:pic>
      <p:sp>
        <p:nvSpPr>
          <p:cNvPr id="8" name="TextBox 7">
            <a:extLst>
              <a:ext uri="{FF2B5EF4-FFF2-40B4-BE49-F238E27FC236}">
                <a16:creationId xmlns:a16="http://schemas.microsoft.com/office/drawing/2014/main" id="{B7E8A5F8-D06D-8342-8190-2E94A1C500B5}"/>
              </a:ext>
            </a:extLst>
          </p:cNvPr>
          <p:cNvSpPr txBox="1"/>
          <p:nvPr/>
        </p:nvSpPr>
        <p:spPr>
          <a:xfrm>
            <a:off x="7802269" y="3529896"/>
            <a:ext cx="4163307" cy="707886"/>
          </a:xfrm>
          <a:prstGeom prst="rect">
            <a:avLst/>
          </a:prstGeom>
          <a:noFill/>
        </p:spPr>
        <p:txBody>
          <a:bodyPr wrap="square" lIns="91440" tIns="45720" rIns="91440" bIns="45720" rtlCol="0" anchor="t">
            <a:spAutoFit/>
          </a:bodyPr>
          <a:lstStyle/>
          <a:p>
            <a:r>
              <a:rPr lang="en-US" sz="2000" dirty="0">
                <a:latin typeface="Montserrat"/>
                <a:ea typeface="+mn-lt"/>
                <a:cs typeface="+mn-lt"/>
              </a:rPr>
              <a:t>People make all these POSTS and there is no call TO ACTION</a:t>
            </a:r>
          </a:p>
        </p:txBody>
      </p:sp>
      <p:sp>
        <p:nvSpPr>
          <p:cNvPr id="5" name="Subtitle 2">
            <a:extLst>
              <a:ext uri="{FF2B5EF4-FFF2-40B4-BE49-F238E27FC236}">
                <a16:creationId xmlns:a16="http://schemas.microsoft.com/office/drawing/2014/main" id="{C7F013DB-AE73-E746-90EF-D4B676D5C53E}"/>
              </a:ext>
            </a:extLst>
          </p:cNvPr>
          <p:cNvSpPr txBox="1">
            <a:spLocks/>
          </p:cNvSpPr>
          <p:nvPr/>
        </p:nvSpPr>
        <p:spPr>
          <a:xfrm>
            <a:off x="7802269" y="665977"/>
            <a:ext cx="3899580" cy="266212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dirty="0">
                <a:solidFill>
                  <a:srgbClr val="4B878B"/>
                </a:solidFill>
                <a:latin typeface="Montserrat"/>
                <a:ea typeface="Open Sans"/>
                <a:cs typeface="Open Sans"/>
              </a:rPr>
              <a:t>Create a trackable call to action</a:t>
            </a:r>
          </a:p>
          <a:p>
            <a:pPr algn="l"/>
            <a:endParaRPr lang="en-US" sz="2800" b="1" dirty="0">
              <a:solidFill>
                <a:srgbClr val="4B878B"/>
              </a:solidFill>
              <a:latin typeface="Montserrat"/>
              <a:ea typeface="Open Sans"/>
              <a:cs typeface="Open Sans"/>
            </a:endParaRPr>
          </a:p>
        </p:txBody>
      </p:sp>
      <p:sp>
        <p:nvSpPr>
          <p:cNvPr id="6" name="Rectangle 5">
            <a:extLst>
              <a:ext uri="{FF2B5EF4-FFF2-40B4-BE49-F238E27FC236}">
                <a16:creationId xmlns:a16="http://schemas.microsoft.com/office/drawing/2014/main" id="{6AC7382D-4C2A-994F-AAF6-4E6A56240A22}"/>
              </a:ext>
            </a:extLst>
          </p:cNvPr>
          <p:cNvSpPr/>
          <p:nvPr/>
        </p:nvSpPr>
        <p:spPr>
          <a:xfrm>
            <a:off x="0" y="1"/>
            <a:ext cx="12192000" cy="464186"/>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33177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949CFD5-F630-B544-BFFA-17B826E7B0D4}"/>
              </a:ext>
            </a:extLst>
          </p:cNvPr>
          <p:cNvSpPr/>
          <p:nvPr/>
        </p:nvSpPr>
        <p:spPr>
          <a:xfrm>
            <a:off x="0" y="0"/>
            <a:ext cx="12192000" cy="1315363"/>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 logo&#10;&#10;Description automatically generated">
            <a:extLst>
              <a:ext uri="{FF2B5EF4-FFF2-40B4-BE49-F238E27FC236}">
                <a16:creationId xmlns:a16="http://schemas.microsoft.com/office/drawing/2014/main" id="{E9CF6ADA-C3A9-8940-9744-8B789D4DFDF2}"/>
              </a:ext>
            </a:extLst>
          </p:cNvPr>
          <p:cNvPicPr>
            <a:picLocks noChangeAspect="1"/>
          </p:cNvPicPr>
          <p:nvPr/>
        </p:nvPicPr>
        <p:blipFill>
          <a:blip r:embed="rId2"/>
          <a:stretch>
            <a:fillRect/>
          </a:stretch>
        </p:blipFill>
        <p:spPr>
          <a:xfrm>
            <a:off x="725641" y="5484082"/>
            <a:ext cx="2353891" cy="954055"/>
          </a:xfrm>
          <a:prstGeom prst="rect">
            <a:avLst/>
          </a:prstGeom>
        </p:spPr>
      </p:pic>
      <p:sp>
        <p:nvSpPr>
          <p:cNvPr id="8" name="Subtitle 2">
            <a:extLst>
              <a:ext uri="{FF2B5EF4-FFF2-40B4-BE49-F238E27FC236}">
                <a16:creationId xmlns:a16="http://schemas.microsoft.com/office/drawing/2014/main" id="{4463E843-4E32-6343-84B3-777B50BDFED3}"/>
              </a:ext>
            </a:extLst>
          </p:cNvPr>
          <p:cNvSpPr txBox="1">
            <a:spLocks/>
          </p:cNvSpPr>
          <p:nvPr/>
        </p:nvSpPr>
        <p:spPr>
          <a:xfrm>
            <a:off x="736152" y="1788417"/>
            <a:ext cx="10693848" cy="460513"/>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500" b="1" dirty="0">
                <a:solidFill>
                  <a:srgbClr val="D01C1F"/>
                </a:solidFill>
                <a:latin typeface="Montserrat"/>
                <a:ea typeface="Open Sans"/>
                <a:cs typeface="Open Sans"/>
              </a:rPr>
              <a:t>Go To: </a:t>
            </a:r>
            <a:r>
              <a:rPr lang="en-US" sz="3500" b="1" dirty="0" err="1">
                <a:solidFill>
                  <a:srgbClr val="D01C1F"/>
                </a:solidFill>
                <a:latin typeface="Montserrat"/>
                <a:ea typeface="Open Sans"/>
                <a:cs typeface="Open Sans"/>
              </a:rPr>
              <a:t>Budweiser.com</a:t>
            </a:r>
            <a:r>
              <a:rPr lang="en-US" sz="3500" b="1" dirty="0">
                <a:solidFill>
                  <a:srgbClr val="D01C1F"/>
                </a:solidFill>
                <a:latin typeface="Montserrat"/>
                <a:ea typeface="Open Sans"/>
                <a:cs typeface="Open Sans"/>
              </a:rPr>
              <a:t>/SUPERBOWL</a:t>
            </a:r>
          </a:p>
        </p:txBody>
      </p:sp>
      <p:sp>
        <p:nvSpPr>
          <p:cNvPr id="9" name="TextBox 8">
            <a:extLst>
              <a:ext uri="{FF2B5EF4-FFF2-40B4-BE49-F238E27FC236}">
                <a16:creationId xmlns:a16="http://schemas.microsoft.com/office/drawing/2014/main" id="{CED665CE-1A06-CB46-8F25-69009F357BF5}"/>
              </a:ext>
            </a:extLst>
          </p:cNvPr>
          <p:cNvSpPr txBox="1"/>
          <p:nvPr/>
        </p:nvSpPr>
        <p:spPr>
          <a:xfrm>
            <a:off x="736152" y="2456484"/>
            <a:ext cx="10805626" cy="954107"/>
          </a:xfrm>
          <a:prstGeom prst="rect">
            <a:avLst/>
          </a:prstGeom>
          <a:noFill/>
        </p:spPr>
        <p:txBody>
          <a:bodyPr wrap="square" lIns="91440" tIns="45720" rIns="91440" bIns="45720" rtlCol="0" anchor="t">
            <a:spAutoFit/>
          </a:bodyPr>
          <a:lstStyle/>
          <a:p>
            <a:r>
              <a:rPr lang="en-US" sz="2800" dirty="0">
                <a:latin typeface="Montserrat"/>
                <a:ea typeface="+mn-lt"/>
                <a:cs typeface="+mn-lt"/>
              </a:rPr>
              <a:t>Once you visit their website you get the 10 tips to throwing a super bowl party. </a:t>
            </a:r>
          </a:p>
        </p:txBody>
      </p:sp>
      <p:sp>
        <p:nvSpPr>
          <p:cNvPr id="15" name="Subtitle 2">
            <a:extLst>
              <a:ext uri="{FF2B5EF4-FFF2-40B4-BE49-F238E27FC236}">
                <a16:creationId xmlns:a16="http://schemas.microsoft.com/office/drawing/2014/main" id="{B1FDC1B5-ACE1-C142-84D4-31BA6A16E438}"/>
              </a:ext>
            </a:extLst>
          </p:cNvPr>
          <p:cNvSpPr txBox="1">
            <a:spLocks/>
          </p:cNvSpPr>
          <p:nvPr/>
        </p:nvSpPr>
        <p:spPr>
          <a:xfrm>
            <a:off x="650222" y="263800"/>
            <a:ext cx="10891556" cy="954055"/>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000" b="1" dirty="0">
                <a:solidFill>
                  <a:schemeClr val="bg1"/>
                </a:solidFill>
                <a:latin typeface="Montserrat"/>
                <a:ea typeface="Open Sans"/>
                <a:cs typeface="Open Sans"/>
              </a:rPr>
              <a:t>Trackable CTA</a:t>
            </a:r>
          </a:p>
        </p:txBody>
      </p:sp>
      <p:pic>
        <p:nvPicPr>
          <p:cNvPr id="7" name="Picture 6">
            <a:extLst>
              <a:ext uri="{FF2B5EF4-FFF2-40B4-BE49-F238E27FC236}">
                <a16:creationId xmlns:a16="http://schemas.microsoft.com/office/drawing/2014/main" id="{97612AFF-2F16-7648-A070-1ED26316D4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9151" y="3917258"/>
            <a:ext cx="5361139" cy="2707604"/>
          </a:xfrm>
          <a:prstGeom prst="rect">
            <a:avLst/>
          </a:prstGeom>
          <a:effectLst>
            <a:outerShdw blurRad="317500" dist="50800" dir="5400000" algn="ctr" rotWithShape="0">
              <a:srgbClr val="000000">
                <a:alpha val="80000"/>
              </a:srgbClr>
            </a:outerShdw>
          </a:effectLst>
        </p:spPr>
      </p:pic>
    </p:spTree>
    <p:extLst>
      <p:ext uri="{BB962C8B-B14F-4D97-AF65-F5344CB8AC3E}">
        <p14:creationId xmlns:p14="http://schemas.microsoft.com/office/powerpoint/2010/main" val="25423362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BBF30E-F22B-4B47-AC6C-4D2CA2BF89CE}"/>
              </a:ext>
            </a:extLst>
          </p:cNvPr>
          <p:cNvPicPr>
            <a:picLocks noChangeAspect="1"/>
          </p:cNvPicPr>
          <p:nvPr/>
        </p:nvPicPr>
        <p:blipFill>
          <a:blip r:embed="rId2"/>
          <a:srcRect l="14185" r="14185"/>
          <a:stretch/>
        </p:blipFill>
        <p:spPr>
          <a:xfrm>
            <a:off x="0" y="0"/>
            <a:ext cx="7362826" cy="6858000"/>
          </a:xfrm>
          <a:prstGeom prst="rect">
            <a:avLst/>
          </a:prstGeom>
        </p:spPr>
      </p:pic>
      <p:sp>
        <p:nvSpPr>
          <p:cNvPr id="8" name="TextBox 7">
            <a:extLst>
              <a:ext uri="{FF2B5EF4-FFF2-40B4-BE49-F238E27FC236}">
                <a16:creationId xmlns:a16="http://schemas.microsoft.com/office/drawing/2014/main" id="{B7E8A5F8-D06D-8342-8190-2E94A1C500B5}"/>
              </a:ext>
            </a:extLst>
          </p:cNvPr>
          <p:cNvSpPr txBox="1"/>
          <p:nvPr/>
        </p:nvSpPr>
        <p:spPr>
          <a:xfrm>
            <a:off x="7802269" y="3529896"/>
            <a:ext cx="4163307" cy="2246769"/>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000" dirty="0">
                <a:latin typeface="Montserrat"/>
                <a:ea typeface="+mn-lt"/>
                <a:cs typeface="+mn-lt"/>
              </a:rPr>
              <a:t>How fast does your sales and marketing team move when a new lead comes in?</a:t>
            </a:r>
          </a:p>
          <a:p>
            <a:pPr marL="342900" indent="-342900">
              <a:buFont typeface="Arial" panose="020B0604020202020204" pitchFamily="34" charset="0"/>
              <a:buChar char="•"/>
            </a:pPr>
            <a:endParaRPr lang="en-US" sz="2000" dirty="0">
              <a:latin typeface="Montserrat"/>
              <a:ea typeface="+mn-lt"/>
              <a:cs typeface="+mn-lt"/>
            </a:endParaRPr>
          </a:p>
          <a:p>
            <a:pPr marL="342900" indent="-342900">
              <a:buFont typeface="Arial" panose="020B0604020202020204" pitchFamily="34" charset="0"/>
              <a:buChar char="•"/>
            </a:pPr>
            <a:r>
              <a:rPr lang="en-US" sz="2000" dirty="0">
                <a:latin typeface="Montserrat"/>
                <a:ea typeface="+mn-lt"/>
                <a:cs typeface="+mn-lt"/>
              </a:rPr>
              <a:t>At many companies, the average lead response time is nearly 47 hours. </a:t>
            </a:r>
          </a:p>
        </p:txBody>
      </p:sp>
      <p:sp>
        <p:nvSpPr>
          <p:cNvPr id="5" name="Subtitle 2">
            <a:extLst>
              <a:ext uri="{FF2B5EF4-FFF2-40B4-BE49-F238E27FC236}">
                <a16:creationId xmlns:a16="http://schemas.microsoft.com/office/drawing/2014/main" id="{C7F013DB-AE73-E746-90EF-D4B676D5C53E}"/>
              </a:ext>
            </a:extLst>
          </p:cNvPr>
          <p:cNvSpPr txBox="1">
            <a:spLocks/>
          </p:cNvSpPr>
          <p:nvPr/>
        </p:nvSpPr>
        <p:spPr>
          <a:xfrm>
            <a:off x="7802269" y="665977"/>
            <a:ext cx="3899580" cy="266212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dirty="0">
                <a:solidFill>
                  <a:srgbClr val="4B878B"/>
                </a:solidFill>
                <a:latin typeface="Montserrat"/>
                <a:ea typeface="Open Sans"/>
                <a:cs typeface="Open Sans"/>
              </a:rPr>
              <a:t>Speed &amp; follow up leads</a:t>
            </a:r>
          </a:p>
        </p:txBody>
      </p:sp>
      <p:sp>
        <p:nvSpPr>
          <p:cNvPr id="6" name="Rectangle 5">
            <a:extLst>
              <a:ext uri="{FF2B5EF4-FFF2-40B4-BE49-F238E27FC236}">
                <a16:creationId xmlns:a16="http://schemas.microsoft.com/office/drawing/2014/main" id="{FE6CC6BB-FFA9-8249-8870-4BE92E525CC1}"/>
              </a:ext>
            </a:extLst>
          </p:cNvPr>
          <p:cNvSpPr/>
          <p:nvPr/>
        </p:nvSpPr>
        <p:spPr>
          <a:xfrm>
            <a:off x="0" y="1"/>
            <a:ext cx="12192000" cy="464186"/>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7682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ext, logo&#10;&#10;Description automatically generated">
            <a:extLst>
              <a:ext uri="{FF2B5EF4-FFF2-40B4-BE49-F238E27FC236}">
                <a16:creationId xmlns:a16="http://schemas.microsoft.com/office/drawing/2014/main" id="{E9CF6ADA-C3A9-8940-9744-8B789D4DFDF2}"/>
              </a:ext>
            </a:extLst>
          </p:cNvPr>
          <p:cNvPicPr>
            <a:picLocks noChangeAspect="1"/>
          </p:cNvPicPr>
          <p:nvPr/>
        </p:nvPicPr>
        <p:blipFill>
          <a:blip r:embed="rId2"/>
          <a:stretch>
            <a:fillRect/>
          </a:stretch>
        </p:blipFill>
        <p:spPr>
          <a:xfrm>
            <a:off x="725641" y="5484082"/>
            <a:ext cx="2353891" cy="954055"/>
          </a:xfrm>
          <a:prstGeom prst="rect">
            <a:avLst/>
          </a:prstGeom>
        </p:spPr>
      </p:pic>
      <p:sp>
        <p:nvSpPr>
          <p:cNvPr id="4" name="Rectangle 3">
            <a:extLst>
              <a:ext uri="{FF2B5EF4-FFF2-40B4-BE49-F238E27FC236}">
                <a16:creationId xmlns:a16="http://schemas.microsoft.com/office/drawing/2014/main" id="{78641CBB-ADAE-944F-97E0-37FE98F87CCF}"/>
              </a:ext>
            </a:extLst>
          </p:cNvPr>
          <p:cNvSpPr/>
          <p:nvPr/>
        </p:nvSpPr>
        <p:spPr>
          <a:xfrm>
            <a:off x="0" y="0"/>
            <a:ext cx="12192000" cy="1315363"/>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2">
            <a:extLst>
              <a:ext uri="{FF2B5EF4-FFF2-40B4-BE49-F238E27FC236}">
                <a16:creationId xmlns:a16="http://schemas.microsoft.com/office/drawing/2014/main" id="{E8F0BF96-E7F4-5547-8BA8-638883CAC74A}"/>
              </a:ext>
            </a:extLst>
          </p:cNvPr>
          <p:cNvSpPr txBox="1">
            <a:spLocks/>
          </p:cNvSpPr>
          <p:nvPr/>
        </p:nvSpPr>
        <p:spPr>
          <a:xfrm>
            <a:off x="650222" y="263800"/>
            <a:ext cx="10891556" cy="954055"/>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000" b="1" dirty="0">
                <a:solidFill>
                  <a:schemeClr val="bg1"/>
                </a:solidFill>
                <a:latin typeface="Montserrat"/>
                <a:ea typeface="Open Sans"/>
                <a:cs typeface="Open Sans"/>
              </a:rPr>
              <a:t>This is sales, guys</a:t>
            </a:r>
          </a:p>
        </p:txBody>
      </p:sp>
      <p:sp>
        <p:nvSpPr>
          <p:cNvPr id="7" name="TextBox 6">
            <a:extLst>
              <a:ext uri="{FF2B5EF4-FFF2-40B4-BE49-F238E27FC236}">
                <a16:creationId xmlns:a16="http://schemas.microsoft.com/office/drawing/2014/main" id="{8AD9FCBB-B2E6-8A44-BB67-77E387240D94}"/>
              </a:ext>
            </a:extLst>
          </p:cNvPr>
          <p:cNvSpPr txBox="1"/>
          <p:nvPr/>
        </p:nvSpPr>
        <p:spPr>
          <a:xfrm>
            <a:off x="736152" y="1699740"/>
            <a:ext cx="10805626" cy="3108543"/>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800" dirty="0">
                <a:latin typeface="Montserrat"/>
                <a:ea typeface="+mn-lt"/>
                <a:cs typeface="+mn-lt"/>
              </a:rPr>
              <a:t>People are not going to go out of their way to call you your agenda and your business is not important to them. </a:t>
            </a:r>
          </a:p>
          <a:p>
            <a:pPr marL="342900" indent="-342900">
              <a:buFont typeface="Arial" panose="020B0604020202020204" pitchFamily="34" charset="0"/>
              <a:buChar char="•"/>
            </a:pPr>
            <a:endParaRPr lang="en-US" sz="2800" dirty="0">
              <a:latin typeface="Montserrat"/>
              <a:ea typeface="+mn-lt"/>
              <a:cs typeface="+mn-lt"/>
            </a:endParaRPr>
          </a:p>
          <a:p>
            <a:pPr marL="342900" indent="-342900">
              <a:buFont typeface="Arial" panose="020B0604020202020204" pitchFamily="34" charset="0"/>
              <a:buChar char="•"/>
            </a:pPr>
            <a:r>
              <a:rPr lang="en-US" sz="2800" dirty="0">
                <a:latin typeface="Montserrat"/>
                <a:ea typeface="+mn-lt"/>
                <a:cs typeface="+mn-lt"/>
              </a:rPr>
              <a:t>This isn't </a:t>
            </a:r>
            <a:r>
              <a:rPr lang="en-US" sz="2800" dirty="0" err="1">
                <a:latin typeface="Montserrat"/>
                <a:ea typeface="+mn-lt"/>
                <a:cs typeface="+mn-lt"/>
              </a:rPr>
              <a:t>Match.com</a:t>
            </a:r>
            <a:r>
              <a:rPr lang="en-US" sz="2800" dirty="0">
                <a:latin typeface="Montserrat"/>
                <a:ea typeface="+mn-lt"/>
                <a:cs typeface="+mn-lt"/>
              </a:rPr>
              <a:t>. All right. This isn't dating. This isn’t. </a:t>
            </a:r>
          </a:p>
          <a:p>
            <a:pPr marL="342900" indent="-342900">
              <a:buFont typeface="Arial" panose="020B0604020202020204" pitchFamily="34" charset="0"/>
              <a:buChar char="•"/>
            </a:pPr>
            <a:endParaRPr lang="en-US" sz="2800" dirty="0">
              <a:latin typeface="Montserrat"/>
              <a:ea typeface="+mn-lt"/>
              <a:cs typeface="+mn-lt"/>
            </a:endParaRPr>
          </a:p>
          <a:p>
            <a:pPr marL="342900" indent="-342900">
              <a:buFont typeface="Arial" panose="020B0604020202020204" pitchFamily="34" charset="0"/>
              <a:buChar char="•"/>
            </a:pPr>
            <a:r>
              <a:rPr lang="en-US" sz="2800" dirty="0">
                <a:latin typeface="Montserrat"/>
                <a:ea typeface="+mn-lt"/>
                <a:cs typeface="+mn-lt"/>
              </a:rPr>
              <a:t>You have to reach out to your prospects. Don’t wait for them to reach out. </a:t>
            </a:r>
          </a:p>
        </p:txBody>
      </p:sp>
    </p:spTree>
    <p:extLst>
      <p:ext uri="{BB962C8B-B14F-4D97-AF65-F5344CB8AC3E}">
        <p14:creationId xmlns:p14="http://schemas.microsoft.com/office/powerpoint/2010/main" val="5280502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DDE830E-740E-0F4F-9A1C-4AD4FF0F4CDD}"/>
              </a:ext>
            </a:extLst>
          </p:cNvPr>
          <p:cNvSpPr/>
          <p:nvPr/>
        </p:nvSpPr>
        <p:spPr>
          <a:xfrm>
            <a:off x="0" y="0"/>
            <a:ext cx="12192000" cy="1315363"/>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 logo&#10;&#10;Description automatically generated">
            <a:extLst>
              <a:ext uri="{FF2B5EF4-FFF2-40B4-BE49-F238E27FC236}">
                <a16:creationId xmlns:a16="http://schemas.microsoft.com/office/drawing/2014/main" id="{E9CF6ADA-C3A9-8940-9744-8B789D4DFDF2}"/>
              </a:ext>
            </a:extLst>
          </p:cNvPr>
          <p:cNvPicPr>
            <a:picLocks noChangeAspect="1"/>
          </p:cNvPicPr>
          <p:nvPr/>
        </p:nvPicPr>
        <p:blipFill>
          <a:blip r:embed="rId2"/>
          <a:stretch>
            <a:fillRect/>
          </a:stretch>
        </p:blipFill>
        <p:spPr>
          <a:xfrm>
            <a:off x="725641" y="5484082"/>
            <a:ext cx="2353891" cy="954055"/>
          </a:xfrm>
          <a:prstGeom prst="rect">
            <a:avLst/>
          </a:prstGeom>
        </p:spPr>
      </p:pic>
      <p:sp>
        <p:nvSpPr>
          <p:cNvPr id="9" name="TextBox 8">
            <a:extLst>
              <a:ext uri="{FF2B5EF4-FFF2-40B4-BE49-F238E27FC236}">
                <a16:creationId xmlns:a16="http://schemas.microsoft.com/office/drawing/2014/main" id="{CED665CE-1A06-CB46-8F25-69009F357BF5}"/>
              </a:ext>
            </a:extLst>
          </p:cNvPr>
          <p:cNvSpPr txBox="1"/>
          <p:nvPr/>
        </p:nvSpPr>
        <p:spPr>
          <a:xfrm>
            <a:off x="736152" y="2060894"/>
            <a:ext cx="10805626" cy="2677656"/>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US" sz="2800" dirty="0">
                <a:latin typeface="Montserrat"/>
                <a:ea typeface="+mn-lt"/>
                <a:cs typeface="+mn-lt"/>
              </a:rPr>
              <a:t>That timeframe may have worked in the past, but online consumers have little patience for waiting.</a:t>
            </a:r>
          </a:p>
          <a:p>
            <a:pPr marL="457200" indent="-457200">
              <a:buFont typeface="Arial" panose="020B0604020202020204" pitchFamily="34" charset="0"/>
              <a:buChar char="•"/>
            </a:pPr>
            <a:r>
              <a:rPr lang="en-US" sz="2800" dirty="0">
                <a:latin typeface="Montserrat"/>
                <a:ea typeface="+mn-lt"/>
                <a:cs typeface="+mn-lt"/>
              </a:rPr>
              <a:t>If you want to convert leads into sales, timing is everything.</a:t>
            </a:r>
          </a:p>
          <a:p>
            <a:pPr marL="457200" indent="-457200">
              <a:buFont typeface="Arial" panose="020B0604020202020204" pitchFamily="34" charset="0"/>
              <a:buChar char="•"/>
            </a:pPr>
            <a:r>
              <a:rPr lang="en-US" sz="2800" dirty="0">
                <a:latin typeface="Montserrat"/>
                <a:ea typeface="+mn-lt"/>
                <a:cs typeface="+mn-lt"/>
              </a:rPr>
              <a:t>Speedy responses are the key to converting email leads to customers.</a:t>
            </a:r>
          </a:p>
        </p:txBody>
      </p:sp>
      <p:sp>
        <p:nvSpPr>
          <p:cNvPr id="15" name="Subtitle 2">
            <a:extLst>
              <a:ext uri="{FF2B5EF4-FFF2-40B4-BE49-F238E27FC236}">
                <a16:creationId xmlns:a16="http://schemas.microsoft.com/office/drawing/2014/main" id="{B1FDC1B5-ACE1-C142-84D4-31BA6A16E438}"/>
              </a:ext>
            </a:extLst>
          </p:cNvPr>
          <p:cNvSpPr txBox="1">
            <a:spLocks/>
          </p:cNvSpPr>
          <p:nvPr/>
        </p:nvSpPr>
        <p:spPr>
          <a:xfrm>
            <a:off x="650222" y="263800"/>
            <a:ext cx="10891556" cy="954055"/>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000" b="1" dirty="0">
                <a:solidFill>
                  <a:schemeClr val="bg1"/>
                </a:solidFill>
                <a:latin typeface="Montserrat"/>
                <a:ea typeface="Open Sans"/>
                <a:cs typeface="Open Sans"/>
              </a:rPr>
              <a:t>Speed &amp; follow up leads</a:t>
            </a:r>
          </a:p>
        </p:txBody>
      </p:sp>
    </p:spTree>
    <p:extLst>
      <p:ext uri="{BB962C8B-B14F-4D97-AF65-F5344CB8AC3E}">
        <p14:creationId xmlns:p14="http://schemas.microsoft.com/office/powerpoint/2010/main" val="10855447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D7BB5A9-0F8C-5A40-AAB8-65CBB01629A0}"/>
              </a:ext>
            </a:extLst>
          </p:cNvPr>
          <p:cNvSpPr/>
          <p:nvPr/>
        </p:nvSpPr>
        <p:spPr>
          <a:xfrm>
            <a:off x="0" y="0"/>
            <a:ext cx="12192000" cy="1315363"/>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 logo&#10;&#10;Description automatically generated">
            <a:extLst>
              <a:ext uri="{FF2B5EF4-FFF2-40B4-BE49-F238E27FC236}">
                <a16:creationId xmlns:a16="http://schemas.microsoft.com/office/drawing/2014/main" id="{E9CF6ADA-C3A9-8940-9744-8B789D4DFDF2}"/>
              </a:ext>
            </a:extLst>
          </p:cNvPr>
          <p:cNvPicPr>
            <a:picLocks noChangeAspect="1"/>
          </p:cNvPicPr>
          <p:nvPr/>
        </p:nvPicPr>
        <p:blipFill>
          <a:blip r:embed="rId2"/>
          <a:stretch>
            <a:fillRect/>
          </a:stretch>
        </p:blipFill>
        <p:spPr>
          <a:xfrm>
            <a:off x="725641" y="5484082"/>
            <a:ext cx="2353891" cy="954055"/>
          </a:xfrm>
          <a:prstGeom prst="rect">
            <a:avLst/>
          </a:prstGeom>
        </p:spPr>
      </p:pic>
      <p:sp>
        <p:nvSpPr>
          <p:cNvPr id="9" name="TextBox 8">
            <a:extLst>
              <a:ext uri="{FF2B5EF4-FFF2-40B4-BE49-F238E27FC236}">
                <a16:creationId xmlns:a16="http://schemas.microsoft.com/office/drawing/2014/main" id="{CED665CE-1A06-CB46-8F25-69009F357BF5}"/>
              </a:ext>
            </a:extLst>
          </p:cNvPr>
          <p:cNvSpPr txBox="1"/>
          <p:nvPr/>
        </p:nvSpPr>
        <p:spPr>
          <a:xfrm>
            <a:off x="736152" y="2060894"/>
            <a:ext cx="10805626" cy="3108543"/>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US" sz="2800" dirty="0">
                <a:latin typeface="Montserrat"/>
                <a:ea typeface="+mn-lt"/>
                <a:cs typeface="+mn-lt"/>
              </a:rPr>
              <a:t>According a Velocify Survey- lead conversions are </a:t>
            </a:r>
            <a:r>
              <a:rPr lang="en-US" sz="2800" b="1" dirty="0">
                <a:latin typeface="Montserrat"/>
                <a:ea typeface="+mn-lt"/>
                <a:cs typeface="+mn-lt"/>
              </a:rPr>
              <a:t>391 percent </a:t>
            </a:r>
            <a:r>
              <a:rPr lang="en-US" sz="2800" dirty="0">
                <a:latin typeface="Montserrat"/>
                <a:ea typeface="+mn-lt"/>
                <a:cs typeface="+mn-lt"/>
              </a:rPr>
              <a:t>higher if you call within a minute of an online inquiry. Waiting an additional minute drops that to </a:t>
            </a:r>
            <a:r>
              <a:rPr lang="en-US" sz="2800" b="1" dirty="0">
                <a:latin typeface="Montserrat"/>
                <a:ea typeface="+mn-lt"/>
                <a:cs typeface="+mn-lt"/>
              </a:rPr>
              <a:t>120 percent</a:t>
            </a:r>
            <a:r>
              <a:rPr lang="en-US" sz="2800" dirty="0">
                <a:latin typeface="Montserrat"/>
                <a:ea typeface="+mn-lt"/>
                <a:cs typeface="+mn-lt"/>
              </a:rPr>
              <a:t>, and if you wait an hour, it drops to a low </a:t>
            </a:r>
            <a:r>
              <a:rPr lang="en-US" sz="2800" b="1" dirty="0">
                <a:latin typeface="Montserrat"/>
                <a:ea typeface="+mn-lt"/>
                <a:cs typeface="+mn-lt"/>
              </a:rPr>
              <a:t>36 percent</a:t>
            </a:r>
            <a:r>
              <a:rPr lang="en-US" sz="2800" dirty="0">
                <a:latin typeface="Montserrat"/>
                <a:ea typeface="+mn-lt"/>
                <a:cs typeface="+mn-lt"/>
              </a:rPr>
              <a:t>.</a:t>
            </a:r>
          </a:p>
          <a:p>
            <a:pPr marL="457200" indent="-457200">
              <a:buFont typeface="Arial" panose="020B0604020202020204" pitchFamily="34" charset="0"/>
              <a:buChar char="•"/>
            </a:pPr>
            <a:r>
              <a:rPr lang="en-US" sz="2800" dirty="0">
                <a:latin typeface="Montserrat"/>
                <a:ea typeface="+mn-lt"/>
                <a:cs typeface="+mn-lt"/>
              </a:rPr>
              <a:t>Our clients often wonder, "How fast is too fast?" Let's put it in perspective.</a:t>
            </a:r>
          </a:p>
        </p:txBody>
      </p:sp>
      <p:sp>
        <p:nvSpPr>
          <p:cNvPr id="15" name="Subtitle 2">
            <a:extLst>
              <a:ext uri="{FF2B5EF4-FFF2-40B4-BE49-F238E27FC236}">
                <a16:creationId xmlns:a16="http://schemas.microsoft.com/office/drawing/2014/main" id="{B1FDC1B5-ACE1-C142-84D4-31BA6A16E438}"/>
              </a:ext>
            </a:extLst>
          </p:cNvPr>
          <p:cNvSpPr txBox="1">
            <a:spLocks/>
          </p:cNvSpPr>
          <p:nvPr/>
        </p:nvSpPr>
        <p:spPr>
          <a:xfrm>
            <a:off x="650222" y="263800"/>
            <a:ext cx="10891556" cy="954055"/>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000" b="1" dirty="0">
                <a:solidFill>
                  <a:schemeClr val="bg1"/>
                </a:solidFill>
                <a:latin typeface="Montserrat"/>
                <a:ea typeface="Open Sans"/>
                <a:cs typeface="Open Sans"/>
              </a:rPr>
              <a:t>Speed &amp; follow up leads</a:t>
            </a:r>
          </a:p>
        </p:txBody>
      </p:sp>
      <p:sp>
        <p:nvSpPr>
          <p:cNvPr id="6" name="Subtitle 2">
            <a:extLst>
              <a:ext uri="{FF2B5EF4-FFF2-40B4-BE49-F238E27FC236}">
                <a16:creationId xmlns:a16="http://schemas.microsoft.com/office/drawing/2014/main" id="{59C756B8-E63C-B242-9A48-F11AD4E98CAE}"/>
              </a:ext>
            </a:extLst>
          </p:cNvPr>
          <p:cNvSpPr txBox="1">
            <a:spLocks/>
          </p:cNvSpPr>
          <p:nvPr/>
        </p:nvSpPr>
        <p:spPr>
          <a:xfrm>
            <a:off x="736152" y="1579163"/>
            <a:ext cx="10693848" cy="460513"/>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500" b="1" dirty="0">
                <a:solidFill>
                  <a:srgbClr val="D01C1F"/>
                </a:solidFill>
                <a:latin typeface="Montserrat"/>
                <a:ea typeface="Open Sans"/>
                <a:cs typeface="Open Sans"/>
              </a:rPr>
              <a:t>Every minute counts</a:t>
            </a:r>
          </a:p>
        </p:txBody>
      </p:sp>
    </p:spTree>
    <p:extLst>
      <p:ext uri="{BB962C8B-B14F-4D97-AF65-F5344CB8AC3E}">
        <p14:creationId xmlns:p14="http://schemas.microsoft.com/office/powerpoint/2010/main" val="13153560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B66E4B6-D53C-4D4A-A8C9-D001953D3A38}"/>
              </a:ext>
            </a:extLst>
          </p:cNvPr>
          <p:cNvSpPr/>
          <p:nvPr/>
        </p:nvSpPr>
        <p:spPr>
          <a:xfrm>
            <a:off x="0" y="0"/>
            <a:ext cx="12192000" cy="1315363"/>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 logo&#10;&#10;Description automatically generated">
            <a:extLst>
              <a:ext uri="{FF2B5EF4-FFF2-40B4-BE49-F238E27FC236}">
                <a16:creationId xmlns:a16="http://schemas.microsoft.com/office/drawing/2014/main" id="{E9CF6ADA-C3A9-8940-9744-8B789D4DFDF2}"/>
              </a:ext>
            </a:extLst>
          </p:cNvPr>
          <p:cNvPicPr>
            <a:picLocks noChangeAspect="1"/>
          </p:cNvPicPr>
          <p:nvPr/>
        </p:nvPicPr>
        <p:blipFill>
          <a:blip r:embed="rId2"/>
          <a:stretch>
            <a:fillRect/>
          </a:stretch>
        </p:blipFill>
        <p:spPr>
          <a:xfrm>
            <a:off x="725641" y="5484082"/>
            <a:ext cx="2353891" cy="954055"/>
          </a:xfrm>
          <a:prstGeom prst="rect">
            <a:avLst/>
          </a:prstGeom>
        </p:spPr>
      </p:pic>
      <p:sp>
        <p:nvSpPr>
          <p:cNvPr id="9" name="TextBox 8">
            <a:extLst>
              <a:ext uri="{FF2B5EF4-FFF2-40B4-BE49-F238E27FC236}">
                <a16:creationId xmlns:a16="http://schemas.microsoft.com/office/drawing/2014/main" id="{CED665CE-1A06-CB46-8F25-69009F357BF5}"/>
              </a:ext>
            </a:extLst>
          </p:cNvPr>
          <p:cNvSpPr txBox="1"/>
          <p:nvPr/>
        </p:nvSpPr>
        <p:spPr>
          <a:xfrm>
            <a:off x="736152" y="2060894"/>
            <a:ext cx="10805626" cy="3108543"/>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US" sz="2800" dirty="0">
                <a:latin typeface="Montserrat"/>
                <a:ea typeface="+mn-lt"/>
                <a:cs typeface="+mn-lt"/>
              </a:rPr>
              <a:t>A consumer may be online completing a form one minute, and five minutes later, he or she may be watching a movie, shopping, or sharing family photos on Facebook. </a:t>
            </a:r>
          </a:p>
          <a:p>
            <a:pPr marL="457200" indent="-457200">
              <a:buFont typeface="Arial" panose="020B0604020202020204" pitchFamily="34" charset="0"/>
              <a:buChar char="•"/>
            </a:pPr>
            <a:r>
              <a:rPr lang="en-US" sz="2800" dirty="0">
                <a:latin typeface="Montserrat"/>
                <a:ea typeface="+mn-lt"/>
                <a:cs typeface="+mn-lt"/>
              </a:rPr>
              <a:t>People have short attention spans when they're online, </a:t>
            </a:r>
            <a:r>
              <a:rPr lang="en-US" sz="2800" b="1" dirty="0">
                <a:latin typeface="Montserrat"/>
                <a:ea typeface="+mn-lt"/>
                <a:cs typeface="+mn-lt"/>
              </a:rPr>
              <a:t>so waiting even a few minutes makes a difference whether you make contact or not</a:t>
            </a:r>
            <a:r>
              <a:rPr lang="en-US" sz="2800" dirty="0">
                <a:latin typeface="Montserrat"/>
                <a:ea typeface="+mn-lt"/>
                <a:cs typeface="+mn-lt"/>
              </a:rPr>
              <a:t>.</a:t>
            </a:r>
          </a:p>
        </p:txBody>
      </p:sp>
      <p:sp>
        <p:nvSpPr>
          <p:cNvPr id="15" name="Subtitle 2">
            <a:extLst>
              <a:ext uri="{FF2B5EF4-FFF2-40B4-BE49-F238E27FC236}">
                <a16:creationId xmlns:a16="http://schemas.microsoft.com/office/drawing/2014/main" id="{B1FDC1B5-ACE1-C142-84D4-31BA6A16E438}"/>
              </a:ext>
            </a:extLst>
          </p:cNvPr>
          <p:cNvSpPr txBox="1">
            <a:spLocks/>
          </p:cNvSpPr>
          <p:nvPr/>
        </p:nvSpPr>
        <p:spPr>
          <a:xfrm>
            <a:off x="650222" y="263800"/>
            <a:ext cx="10891556" cy="954055"/>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000" b="1" dirty="0">
                <a:solidFill>
                  <a:schemeClr val="bg1"/>
                </a:solidFill>
                <a:latin typeface="Montserrat"/>
                <a:ea typeface="Open Sans"/>
                <a:cs typeface="Open Sans"/>
              </a:rPr>
              <a:t>Speed &amp; follow up leads</a:t>
            </a:r>
          </a:p>
        </p:txBody>
      </p:sp>
      <p:sp>
        <p:nvSpPr>
          <p:cNvPr id="6" name="Subtitle 2">
            <a:extLst>
              <a:ext uri="{FF2B5EF4-FFF2-40B4-BE49-F238E27FC236}">
                <a16:creationId xmlns:a16="http://schemas.microsoft.com/office/drawing/2014/main" id="{A2A10890-7C6C-514A-AABC-C43B2D095072}"/>
              </a:ext>
            </a:extLst>
          </p:cNvPr>
          <p:cNvSpPr txBox="1">
            <a:spLocks/>
          </p:cNvSpPr>
          <p:nvPr/>
        </p:nvSpPr>
        <p:spPr>
          <a:xfrm>
            <a:off x="736152" y="1579163"/>
            <a:ext cx="10693848" cy="460513"/>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500" b="1" dirty="0">
                <a:solidFill>
                  <a:srgbClr val="D01C1F"/>
                </a:solidFill>
                <a:latin typeface="Montserrat"/>
                <a:ea typeface="Open Sans"/>
                <a:cs typeface="Open Sans"/>
              </a:rPr>
              <a:t>Every minute counts</a:t>
            </a:r>
          </a:p>
        </p:txBody>
      </p:sp>
    </p:spTree>
    <p:extLst>
      <p:ext uri="{BB962C8B-B14F-4D97-AF65-F5344CB8AC3E}">
        <p14:creationId xmlns:p14="http://schemas.microsoft.com/office/powerpoint/2010/main" val="22114600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7D9C04-C890-7D40-945E-64F2FB7F6575}"/>
              </a:ext>
            </a:extLst>
          </p:cNvPr>
          <p:cNvSpPr/>
          <p:nvPr/>
        </p:nvSpPr>
        <p:spPr>
          <a:xfrm>
            <a:off x="0" y="0"/>
            <a:ext cx="12192000" cy="1315363"/>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 logo&#10;&#10;Description automatically generated">
            <a:extLst>
              <a:ext uri="{FF2B5EF4-FFF2-40B4-BE49-F238E27FC236}">
                <a16:creationId xmlns:a16="http://schemas.microsoft.com/office/drawing/2014/main" id="{E9CF6ADA-C3A9-8940-9744-8B789D4DFDF2}"/>
              </a:ext>
            </a:extLst>
          </p:cNvPr>
          <p:cNvPicPr>
            <a:picLocks noChangeAspect="1"/>
          </p:cNvPicPr>
          <p:nvPr/>
        </p:nvPicPr>
        <p:blipFill>
          <a:blip r:embed="rId2"/>
          <a:stretch>
            <a:fillRect/>
          </a:stretch>
        </p:blipFill>
        <p:spPr>
          <a:xfrm>
            <a:off x="725641" y="5484082"/>
            <a:ext cx="2353891" cy="954055"/>
          </a:xfrm>
          <a:prstGeom prst="rect">
            <a:avLst/>
          </a:prstGeom>
        </p:spPr>
      </p:pic>
      <p:sp>
        <p:nvSpPr>
          <p:cNvPr id="9" name="TextBox 8">
            <a:extLst>
              <a:ext uri="{FF2B5EF4-FFF2-40B4-BE49-F238E27FC236}">
                <a16:creationId xmlns:a16="http://schemas.microsoft.com/office/drawing/2014/main" id="{CED665CE-1A06-CB46-8F25-69009F357BF5}"/>
              </a:ext>
            </a:extLst>
          </p:cNvPr>
          <p:cNvSpPr txBox="1"/>
          <p:nvPr/>
        </p:nvSpPr>
        <p:spPr>
          <a:xfrm>
            <a:off x="736152" y="2060894"/>
            <a:ext cx="10805626" cy="2893100"/>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US" sz="2600" dirty="0">
                <a:latin typeface="Montserrat"/>
                <a:ea typeface="+mn-lt"/>
                <a:cs typeface="+mn-lt"/>
              </a:rPr>
              <a:t>Not all forms of follow up are equally effective for B2B leads.</a:t>
            </a:r>
          </a:p>
          <a:p>
            <a:pPr marL="457200" indent="-457200">
              <a:buFont typeface="Arial" panose="020B0604020202020204" pitchFamily="34" charset="0"/>
              <a:buChar char="•"/>
            </a:pPr>
            <a:r>
              <a:rPr lang="en-US" sz="2600" dirty="0">
                <a:latin typeface="Montserrat"/>
                <a:ea typeface="+mn-lt"/>
                <a:cs typeface="+mn-lt"/>
              </a:rPr>
              <a:t>Stop listening to people who tell you telephone prospecting is dead. It's all about who you call and when you call them.</a:t>
            </a:r>
          </a:p>
          <a:p>
            <a:pPr marL="457200" indent="-457200">
              <a:buFont typeface="Arial" panose="020B0604020202020204" pitchFamily="34" charset="0"/>
              <a:buChar char="•"/>
            </a:pPr>
            <a:r>
              <a:rPr lang="en-US" sz="2600" dirty="0">
                <a:latin typeface="Montserrat"/>
                <a:ea typeface="+mn-lt"/>
                <a:cs typeface="+mn-lt"/>
              </a:rPr>
              <a:t>Statistics show that following up by email is </a:t>
            </a:r>
            <a:r>
              <a:rPr lang="en-US" sz="2600" b="1" dirty="0">
                <a:latin typeface="Montserrat"/>
                <a:ea typeface="+mn-lt"/>
                <a:cs typeface="+mn-lt"/>
              </a:rPr>
              <a:t>only half as effective as following up by phone</a:t>
            </a:r>
            <a:r>
              <a:rPr lang="en-US" sz="2600" dirty="0">
                <a:latin typeface="Montserrat"/>
                <a:ea typeface="+mn-lt"/>
                <a:cs typeface="+mn-lt"/>
              </a:rPr>
              <a:t>. Surprisingly, follow up with </a:t>
            </a:r>
            <a:r>
              <a:rPr lang="en-US" sz="2600" b="1" dirty="0">
                <a:latin typeface="Montserrat"/>
                <a:ea typeface="+mn-lt"/>
                <a:cs typeface="+mn-lt"/>
              </a:rPr>
              <a:t>email first followed by a phone call is even less effective.</a:t>
            </a:r>
          </a:p>
        </p:txBody>
      </p:sp>
      <p:sp>
        <p:nvSpPr>
          <p:cNvPr id="15" name="Subtitle 2">
            <a:extLst>
              <a:ext uri="{FF2B5EF4-FFF2-40B4-BE49-F238E27FC236}">
                <a16:creationId xmlns:a16="http://schemas.microsoft.com/office/drawing/2014/main" id="{B1FDC1B5-ACE1-C142-84D4-31BA6A16E438}"/>
              </a:ext>
            </a:extLst>
          </p:cNvPr>
          <p:cNvSpPr txBox="1">
            <a:spLocks/>
          </p:cNvSpPr>
          <p:nvPr/>
        </p:nvSpPr>
        <p:spPr>
          <a:xfrm>
            <a:off x="650222" y="263800"/>
            <a:ext cx="10891556" cy="954055"/>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000" b="1" dirty="0">
                <a:solidFill>
                  <a:schemeClr val="bg1"/>
                </a:solidFill>
                <a:latin typeface="Montserrat"/>
                <a:ea typeface="Open Sans"/>
                <a:cs typeface="Open Sans"/>
              </a:rPr>
              <a:t>Speed &amp; follow up leads</a:t>
            </a:r>
          </a:p>
        </p:txBody>
      </p:sp>
      <p:sp>
        <p:nvSpPr>
          <p:cNvPr id="6" name="Subtitle 2">
            <a:extLst>
              <a:ext uri="{FF2B5EF4-FFF2-40B4-BE49-F238E27FC236}">
                <a16:creationId xmlns:a16="http://schemas.microsoft.com/office/drawing/2014/main" id="{D5F55E47-45A5-B74F-A605-854AF5F559B9}"/>
              </a:ext>
            </a:extLst>
          </p:cNvPr>
          <p:cNvSpPr txBox="1">
            <a:spLocks/>
          </p:cNvSpPr>
          <p:nvPr/>
        </p:nvSpPr>
        <p:spPr>
          <a:xfrm>
            <a:off x="736152" y="1579163"/>
            <a:ext cx="10693848" cy="460513"/>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500" b="1" dirty="0">
                <a:solidFill>
                  <a:srgbClr val="D01C1F"/>
                </a:solidFill>
                <a:latin typeface="Montserrat"/>
                <a:ea typeface="Open Sans"/>
                <a:cs typeface="Open Sans"/>
              </a:rPr>
              <a:t>Phone or email?</a:t>
            </a:r>
          </a:p>
        </p:txBody>
      </p:sp>
    </p:spTree>
    <p:extLst>
      <p:ext uri="{BB962C8B-B14F-4D97-AF65-F5344CB8AC3E}">
        <p14:creationId xmlns:p14="http://schemas.microsoft.com/office/powerpoint/2010/main" val="42241292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CD3CDD-20DE-5F47-A2C1-BE5993AD7E4E}"/>
              </a:ext>
            </a:extLst>
          </p:cNvPr>
          <p:cNvSpPr/>
          <p:nvPr/>
        </p:nvSpPr>
        <p:spPr>
          <a:xfrm>
            <a:off x="0" y="0"/>
            <a:ext cx="12192000" cy="1315363"/>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 logo&#10;&#10;Description automatically generated">
            <a:extLst>
              <a:ext uri="{FF2B5EF4-FFF2-40B4-BE49-F238E27FC236}">
                <a16:creationId xmlns:a16="http://schemas.microsoft.com/office/drawing/2014/main" id="{E9CF6ADA-C3A9-8940-9744-8B789D4DFDF2}"/>
              </a:ext>
            </a:extLst>
          </p:cNvPr>
          <p:cNvPicPr>
            <a:picLocks noChangeAspect="1"/>
          </p:cNvPicPr>
          <p:nvPr/>
        </p:nvPicPr>
        <p:blipFill>
          <a:blip r:embed="rId2"/>
          <a:stretch>
            <a:fillRect/>
          </a:stretch>
        </p:blipFill>
        <p:spPr>
          <a:xfrm>
            <a:off x="725641" y="5484082"/>
            <a:ext cx="2353891" cy="954055"/>
          </a:xfrm>
          <a:prstGeom prst="rect">
            <a:avLst/>
          </a:prstGeom>
        </p:spPr>
      </p:pic>
      <p:sp>
        <p:nvSpPr>
          <p:cNvPr id="9" name="TextBox 8">
            <a:extLst>
              <a:ext uri="{FF2B5EF4-FFF2-40B4-BE49-F238E27FC236}">
                <a16:creationId xmlns:a16="http://schemas.microsoft.com/office/drawing/2014/main" id="{CED665CE-1A06-CB46-8F25-69009F357BF5}"/>
              </a:ext>
            </a:extLst>
          </p:cNvPr>
          <p:cNvSpPr txBox="1"/>
          <p:nvPr/>
        </p:nvSpPr>
        <p:spPr>
          <a:xfrm>
            <a:off x="736152" y="2060894"/>
            <a:ext cx="10805626" cy="892552"/>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US" sz="2600" dirty="0">
                <a:latin typeface="Montserrat"/>
                <a:ea typeface="+mn-lt"/>
                <a:cs typeface="+mn-lt"/>
              </a:rPr>
              <a:t>When it comes to your B2B prospects, </a:t>
            </a:r>
            <a:r>
              <a:rPr lang="en-US" sz="2600" b="1" dirty="0">
                <a:latin typeface="Montserrat"/>
                <a:ea typeface="+mn-lt"/>
                <a:cs typeface="+mn-lt"/>
              </a:rPr>
              <a:t>always follow up an inbound lead with a phone call first</a:t>
            </a:r>
            <a:r>
              <a:rPr lang="en-US" sz="2600" dirty="0">
                <a:latin typeface="Montserrat"/>
                <a:ea typeface="+mn-lt"/>
                <a:cs typeface="+mn-lt"/>
              </a:rPr>
              <a:t>.</a:t>
            </a:r>
          </a:p>
        </p:txBody>
      </p:sp>
      <p:sp>
        <p:nvSpPr>
          <p:cNvPr id="15" name="Subtitle 2">
            <a:extLst>
              <a:ext uri="{FF2B5EF4-FFF2-40B4-BE49-F238E27FC236}">
                <a16:creationId xmlns:a16="http://schemas.microsoft.com/office/drawing/2014/main" id="{B1FDC1B5-ACE1-C142-84D4-31BA6A16E438}"/>
              </a:ext>
            </a:extLst>
          </p:cNvPr>
          <p:cNvSpPr txBox="1">
            <a:spLocks/>
          </p:cNvSpPr>
          <p:nvPr/>
        </p:nvSpPr>
        <p:spPr>
          <a:xfrm>
            <a:off x="650222" y="263800"/>
            <a:ext cx="10891556" cy="954055"/>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000" b="1" dirty="0">
                <a:solidFill>
                  <a:schemeClr val="bg1"/>
                </a:solidFill>
                <a:latin typeface="Montserrat"/>
                <a:ea typeface="Open Sans"/>
                <a:cs typeface="Open Sans"/>
              </a:rPr>
              <a:t>Speed &amp; follow up leads</a:t>
            </a:r>
          </a:p>
        </p:txBody>
      </p:sp>
      <p:sp>
        <p:nvSpPr>
          <p:cNvPr id="6" name="Subtitle 2">
            <a:extLst>
              <a:ext uri="{FF2B5EF4-FFF2-40B4-BE49-F238E27FC236}">
                <a16:creationId xmlns:a16="http://schemas.microsoft.com/office/drawing/2014/main" id="{D5F55E47-45A5-B74F-A605-854AF5F559B9}"/>
              </a:ext>
            </a:extLst>
          </p:cNvPr>
          <p:cNvSpPr txBox="1">
            <a:spLocks/>
          </p:cNvSpPr>
          <p:nvPr/>
        </p:nvSpPr>
        <p:spPr>
          <a:xfrm>
            <a:off x="736152" y="1579163"/>
            <a:ext cx="10693848" cy="460513"/>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500" b="1" dirty="0">
                <a:solidFill>
                  <a:srgbClr val="D01C1F"/>
                </a:solidFill>
                <a:latin typeface="Montserrat"/>
                <a:ea typeface="Open Sans"/>
                <a:cs typeface="Open Sans"/>
              </a:rPr>
              <a:t>Phone or email?</a:t>
            </a:r>
          </a:p>
        </p:txBody>
      </p:sp>
    </p:spTree>
    <p:extLst>
      <p:ext uri="{BB962C8B-B14F-4D97-AF65-F5344CB8AC3E}">
        <p14:creationId xmlns:p14="http://schemas.microsoft.com/office/powerpoint/2010/main" val="11119374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86EE00-1DF1-5D43-8591-8B1D53A478C3}"/>
              </a:ext>
            </a:extLst>
          </p:cNvPr>
          <p:cNvSpPr/>
          <p:nvPr/>
        </p:nvSpPr>
        <p:spPr>
          <a:xfrm>
            <a:off x="0" y="0"/>
            <a:ext cx="12192000" cy="1315363"/>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 logo&#10;&#10;Description automatically generated">
            <a:extLst>
              <a:ext uri="{FF2B5EF4-FFF2-40B4-BE49-F238E27FC236}">
                <a16:creationId xmlns:a16="http://schemas.microsoft.com/office/drawing/2014/main" id="{E9CF6ADA-C3A9-8940-9744-8B789D4DFDF2}"/>
              </a:ext>
            </a:extLst>
          </p:cNvPr>
          <p:cNvPicPr>
            <a:picLocks noChangeAspect="1"/>
          </p:cNvPicPr>
          <p:nvPr/>
        </p:nvPicPr>
        <p:blipFill>
          <a:blip r:embed="rId2"/>
          <a:stretch>
            <a:fillRect/>
          </a:stretch>
        </p:blipFill>
        <p:spPr>
          <a:xfrm>
            <a:off x="725641" y="5484082"/>
            <a:ext cx="2353891" cy="954055"/>
          </a:xfrm>
          <a:prstGeom prst="rect">
            <a:avLst/>
          </a:prstGeom>
        </p:spPr>
      </p:pic>
      <p:sp>
        <p:nvSpPr>
          <p:cNvPr id="9" name="TextBox 8">
            <a:extLst>
              <a:ext uri="{FF2B5EF4-FFF2-40B4-BE49-F238E27FC236}">
                <a16:creationId xmlns:a16="http://schemas.microsoft.com/office/drawing/2014/main" id="{CED665CE-1A06-CB46-8F25-69009F357BF5}"/>
              </a:ext>
            </a:extLst>
          </p:cNvPr>
          <p:cNvSpPr txBox="1"/>
          <p:nvPr/>
        </p:nvSpPr>
        <p:spPr>
          <a:xfrm>
            <a:off x="736152" y="2060894"/>
            <a:ext cx="10805626" cy="2092881"/>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US" sz="2600" dirty="0">
                <a:latin typeface="Montserrat"/>
                <a:ea typeface="+mn-lt"/>
                <a:cs typeface="+mn-lt"/>
              </a:rPr>
              <a:t>You shouldn't overwhelm prospects, but you don't give up after the first few tries, either. </a:t>
            </a:r>
          </a:p>
          <a:p>
            <a:pPr marL="457200" indent="-457200">
              <a:buFont typeface="Arial" panose="020B0604020202020204" pitchFamily="34" charset="0"/>
              <a:buChar char="•"/>
            </a:pPr>
            <a:r>
              <a:rPr lang="en-US" sz="2600" dirty="0">
                <a:latin typeface="Montserrat"/>
                <a:ea typeface="+mn-lt"/>
                <a:cs typeface="+mn-lt"/>
              </a:rPr>
              <a:t>If you don't make contact, </a:t>
            </a:r>
            <a:r>
              <a:rPr lang="en-US" sz="2600" b="1" dirty="0">
                <a:latin typeface="Montserrat"/>
                <a:ea typeface="+mn-lt"/>
                <a:cs typeface="+mn-lt"/>
              </a:rPr>
              <a:t>try again at 30 minutes, an hour or two later</a:t>
            </a:r>
            <a:r>
              <a:rPr lang="en-US" sz="2600" dirty="0">
                <a:latin typeface="Montserrat"/>
                <a:ea typeface="+mn-lt"/>
                <a:cs typeface="+mn-lt"/>
              </a:rPr>
              <a:t>, and then </a:t>
            </a:r>
            <a:r>
              <a:rPr lang="en-US" sz="2600" b="1" dirty="0">
                <a:latin typeface="Montserrat"/>
                <a:ea typeface="+mn-lt"/>
                <a:cs typeface="+mn-lt"/>
              </a:rPr>
              <a:t>three more times every few days</a:t>
            </a:r>
            <a:r>
              <a:rPr lang="en-US" sz="2600" dirty="0">
                <a:latin typeface="Montserrat"/>
                <a:ea typeface="+mn-lt"/>
                <a:cs typeface="+mn-lt"/>
              </a:rPr>
              <a:t>.</a:t>
            </a:r>
          </a:p>
          <a:p>
            <a:pPr marL="457200" indent="-457200">
              <a:buFont typeface="Arial" panose="020B0604020202020204" pitchFamily="34" charset="0"/>
              <a:buChar char="•"/>
            </a:pPr>
            <a:r>
              <a:rPr lang="en-US" sz="2600" dirty="0">
                <a:latin typeface="Montserrat"/>
                <a:ea typeface="+mn-lt"/>
                <a:cs typeface="+mn-lt"/>
              </a:rPr>
              <a:t>Remember to </a:t>
            </a:r>
            <a:r>
              <a:rPr lang="en-US" sz="2600" b="1" dirty="0">
                <a:latin typeface="Montserrat"/>
                <a:ea typeface="+mn-lt"/>
                <a:cs typeface="+mn-lt"/>
              </a:rPr>
              <a:t>leave a voicemail </a:t>
            </a:r>
            <a:r>
              <a:rPr lang="en-US" sz="2600" dirty="0">
                <a:latin typeface="Montserrat"/>
                <a:ea typeface="+mn-lt"/>
                <a:cs typeface="+mn-lt"/>
              </a:rPr>
              <a:t>from the very first attempt.</a:t>
            </a:r>
          </a:p>
        </p:txBody>
      </p:sp>
      <p:sp>
        <p:nvSpPr>
          <p:cNvPr id="15" name="Subtitle 2">
            <a:extLst>
              <a:ext uri="{FF2B5EF4-FFF2-40B4-BE49-F238E27FC236}">
                <a16:creationId xmlns:a16="http://schemas.microsoft.com/office/drawing/2014/main" id="{B1FDC1B5-ACE1-C142-84D4-31BA6A16E438}"/>
              </a:ext>
            </a:extLst>
          </p:cNvPr>
          <p:cNvSpPr txBox="1">
            <a:spLocks/>
          </p:cNvSpPr>
          <p:nvPr/>
        </p:nvSpPr>
        <p:spPr>
          <a:xfrm>
            <a:off x="650222" y="263800"/>
            <a:ext cx="10891556" cy="954055"/>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000" b="1" dirty="0">
                <a:solidFill>
                  <a:schemeClr val="bg1"/>
                </a:solidFill>
                <a:latin typeface="Montserrat"/>
                <a:ea typeface="Open Sans"/>
                <a:cs typeface="Open Sans"/>
              </a:rPr>
              <a:t>Speed &amp; follow up leads</a:t>
            </a:r>
          </a:p>
        </p:txBody>
      </p:sp>
      <p:sp>
        <p:nvSpPr>
          <p:cNvPr id="6" name="Subtitle 2">
            <a:extLst>
              <a:ext uri="{FF2B5EF4-FFF2-40B4-BE49-F238E27FC236}">
                <a16:creationId xmlns:a16="http://schemas.microsoft.com/office/drawing/2014/main" id="{D5F55E47-45A5-B74F-A605-854AF5F559B9}"/>
              </a:ext>
            </a:extLst>
          </p:cNvPr>
          <p:cNvSpPr txBox="1">
            <a:spLocks/>
          </p:cNvSpPr>
          <p:nvPr/>
        </p:nvSpPr>
        <p:spPr>
          <a:xfrm>
            <a:off x="736152" y="1579163"/>
            <a:ext cx="10693848" cy="460513"/>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500" b="1" dirty="0">
                <a:solidFill>
                  <a:srgbClr val="D01C1F"/>
                </a:solidFill>
                <a:latin typeface="Montserrat"/>
                <a:ea typeface="Open Sans"/>
                <a:cs typeface="Open Sans"/>
              </a:rPr>
              <a:t>Persistence Pays off</a:t>
            </a:r>
          </a:p>
        </p:txBody>
      </p:sp>
    </p:spTree>
    <p:extLst>
      <p:ext uri="{BB962C8B-B14F-4D97-AF65-F5344CB8AC3E}">
        <p14:creationId xmlns:p14="http://schemas.microsoft.com/office/powerpoint/2010/main" val="42764116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6524F76-462C-4141-B93D-933A7CF666B5}"/>
              </a:ext>
            </a:extLst>
          </p:cNvPr>
          <p:cNvSpPr/>
          <p:nvPr/>
        </p:nvSpPr>
        <p:spPr>
          <a:xfrm>
            <a:off x="0" y="0"/>
            <a:ext cx="12192000" cy="1315363"/>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 logo&#10;&#10;Description automatically generated">
            <a:extLst>
              <a:ext uri="{FF2B5EF4-FFF2-40B4-BE49-F238E27FC236}">
                <a16:creationId xmlns:a16="http://schemas.microsoft.com/office/drawing/2014/main" id="{E9CF6ADA-C3A9-8940-9744-8B789D4DFDF2}"/>
              </a:ext>
            </a:extLst>
          </p:cNvPr>
          <p:cNvPicPr>
            <a:picLocks noChangeAspect="1"/>
          </p:cNvPicPr>
          <p:nvPr/>
        </p:nvPicPr>
        <p:blipFill>
          <a:blip r:embed="rId2"/>
          <a:stretch>
            <a:fillRect/>
          </a:stretch>
        </p:blipFill>
        <p:spPr>
          <a:xfrm>
            <a:off x="725641" y="5484082"/>
            <a:ext cx="2353891" cy="954055"/>
          </a:xfrm>
          <a:prstGeom prst="rect">
            <a:avLst/>
          </a:prstGeom>
        </p:spPr>
      </p:pic>
      <p:sp>
        <p:nvSpPr>
          <p:cNvPr id="9" name="TextBox 8">
            <a:extLst>
              <a:ext uri="{FF2B5EF4-FFF2-40B4-BE49-F238E27FC236}">
                <a16:creationId xmlns:a16="http://schemas.microsoft.com/office/drawing/2014/main" id="{CED665CE-1A06-CB46-8F25-69009F357BF5}"/>
              </a:ext>
            </a:extLst>
          </p:cNvPr>
          <p:cNvSpPr txBox="1"/>
          <p:nvPr/>
        </p:nvSpPr>
        <p:spPr>
          <a:xfrm>
            <a:off x="736152" y="2060894"/>
            <a:ext cx="10805626" cy="2893100"/>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US" sz="2600" dirty="0">
                <a:latin typeface="Montserrat"/>
                <a:ea typeface="+mn-lt"/>
                <a:cs typeface="+mn-lt"/>
              </a:rPr>
              <a:t>The Velocify survey reveals that leads reached after </a:t>
            </a:r>
            <a:r>
              <a:rPr lang="en-US" sz="2600" b="1" dirty="0">
                <a:latin typeface="Montserrat"/>
                <a:ea typeface="+mn-lt"/>
                <a:cs typeface="+mn-lt"/>
              </a:rPr>
              <a:t>seven or more calls are 45 percent less likely to convert</a:t>
            </a:r>
            <a:r>
              <a:rPr lang="en-US" sz="2600" dirty="0">
                <a:latin typeface="Montserrat"/>
                <a:ea typeface="+mn-lt"/>
                <a:cs typeface="+mn-lt"/>
              </a:rPr>
              <a:t>.</a:t>
            </a:r>
          </a:p>
          <a:p>
            <a:pPr marL="457200" indent="-457200">
              <a:buFont typeface="Arial" panose="020B0604020202020204" pitchFamily="34" charset="0"/>
              <a:buChar char="•"/>
            </a:pPr>
            <a:r>
              <a:rPr lang="en-US" sz="2600" dirty="0">
                <a:latin typeface="Montserrat"/>
                <a:ea typeface="+mn-lt"/>
                <a:cs typeface="+mn-lt"/>
              </a:rPr>
              <a:t>That doesn't mean we stop trying, but we do need to work smarter and be more efficient.</a:t>
            </a:r>
          </a:p>
          <a:p>
            <a:pPr marL="457200" indent="-457200">
              <a:buFont typeface="Arial" panose="020B0604020202020204" pitchFamily="34" charset="0"/>
              <a:buChar char="•"/>
            </a:pPr>
            <a:r>
              <a:rPr lang="en-US" sz="2600" dirty="0">
                <a:latin typeface="Montserrat"/>
                <a:ea typeface="+mn-lt"/>
                <a:cs typeface="+mn-lt"/>
              </a:rPr>
              <a:t>When attempts on a lead approach double digits, it's best to turn the lead over to a remarketing campaign.</a:t>
            </a:r>
          </a:p>
          <a:p>
            <a:pPr marL="457200" indent="-457200">
              <a:buFont typeface="Arial" panose="020B0604020202020204" pitchFamily="34" charset="0"/>
              <a:buChar char="•"/>
            </a:pPr>
            <a:endParaRPr lang="en-US" sz="2600" dirty="0">
              <a:latin typeface="Montserrat"/>
              <a:ea typeface="+mn-lt"/>
              <a:cs typeface="+mn-lt"/>
            </a:endParaRPr>
          </a:p>
        </p:txBody>
      </p:sp>
      <p:sp>
        <p:nvSpPr>
          <p:cNvPr id="15" name="Subtitle 2">
            <a:extLst>
              <a:ext uri="{FF2B5EF4-FFF2-40B4-BE49-F238E27FC236}">
                <a16:creationId xmlns:a16="http://schemas.microsoft.com/office/drawing/2014/main" id="{B1FDC1B5-ACE1-C142-84D4-31BA6A16E438}"/>
              </a:ext>
            </a:extLst>
          </p:cNvPr>
          <p:cNvSpPr txBox="1">
            <a:spLocks/>
          </p:cNvSpPr>
          <p:nvPr/>
        </p:nvSpPr>
        <p:spPr>
          <a:xfrm>
            <a:off x="650222" y="263800"/>
            <a:ext cx="10891556" cy="954055"/>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000" b="1" dirty="0">
                <a:solidFill>
                  <a:schemeClr val="bg1"/>
                </a:solidFill>
                <a:latin typeface="Montserrat"/>
                <a:ea typeface="Open Sans"/>
                <a:cs typeface="Open Sans"/>
              </a:rPr>
              <a:t>Speed &amp; follow up leads</a:t>
            </a:r>
          </a:p>
        </p:txBody>
      </p:sp>
      <p:sp>
        <p:nvSpPr>
          <p:cNvPr id="6" name="Subtitle 2">
            <a:extLst>
              <a:ext uri="{FF2B5EF4-FFF2-40B4-BE49-F238E27FC236}">
                <a16:creationId xmlns:a16="http://schemas.microsoft.com/office/drawing/2014/main" id="{D5F55E47-45A5-B74F-A605-854AF5F559B9}"/>
              </a:ext>
            </a:extLst>
          </p:cNvPr>
          <p:cNvSpPr txBox="1">
            <a:spLocks/>
          </p:cNvSpPr>
          <p:nvPr/>
        </p:nvSpPr>
        <p:spPr>
          <a:xfrm>
            <a:off x="736152" y="1579163"/>
            <a:ext cx="10693848" cy="460513"/>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500" b="1" dirty="0">
                <a:solidFill>
                  <a:srgbClr val="D01C1F"/>
                </a:solidFill>
                <a:latin typeface="Montserrat"/>
                <a:ea typeface="Open Sans"/>
                <a:cs typeface="Open Sans"/>
              </a:rPr>
              <a:t>Persistence Pays off</a:t>
            </a:r>
          </a:p>
        </p:txBody>
      </p:sp>
    </p:spTree>
    <p:extLst>
      <p:ext uri="{BB962C8B-B14F-4D97-AF65-F5344CB8AC3E}">
        <p14:creationId xmlns:p14="http://schemas.microsoft.com/office/powerpoint/2010/main" val="25691594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9ACDC2-AA60-B54D-AF1A-2D9A45B4ABE6}"/>
              </a:ext>
            </a:extLst>
          </p:cNvPr>
          <p:cNvSpPr/>
          <p:nvPr/>
        </p:nvSpPr>
        <p:spPr>
          <a:xfrm>
            <a:off x="0" y="0"/>
            <a:ext cx="12192000" cy="1315363"/>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 logo&#10;&#10;Description automatically generated">
            <a:extLst>
              <a:ext uri="{FF2B5EF4-FFF2-40B4-BE49-F238E27FC236}">
                <a16:creationId xmlns:a16="http://schemas.microsoft.com/office/drawing/2014/main" id="{E9CF6ADA-C3A9-8940-9744-8B789D4DFDF2}"/>
              </a:ext>
            </a:extLst>
          </p:cNvPr>
          <p:cNvPicPr>
            <a:picLocks noChangeAspect="1"/>
          </p:cNvPicPr>
          <p:nvPr/>
        </p:nvPicPr>
        <p:blipFill>
          <a:blip r:embed="rId2"/>
          <a:stretch>
            <a:fillRect/>
          </a:stretch>
        </p:blipFill>
        <p:spPr>
          <a:xfrm>
            <a:off x="725641" y="5484082"/>
            <a:ext cx="2353891" cy="954055"/>
          </a:xfrm>
          <a:prstGeom prst="rect">
            <a:avLst/>
          </a:prstGeom>
        </p:spPr>
      </p:pic>
      <p:sp>
        <p:nvSpPr>
          <p:cNvPr id="9" name="TextBox 8">
            <a:extLst>
              <a:ext uri="{FF2B5EF4-FFF2-40B4-BE49-F238E27FC236}">
                <a16:creationId xmlns:a16="http://schemas.microsoft.com/office/drawing/2014/main" id="{CED665CE-1A06-CB46-8F25-69009F357BF5}"/>
              </a:ext>
            </a:extLst>
          </p:cNvPr>
          <p:cNvSpPr txBox="1"/>
          <p:nvPr/>
        </p:nvSpPr>
        <p:spPr>
          <a:xfrm>
            <a:off x="736152" y="2060894"/>
            <a:ext cx="10805626" cy="892552"/>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US" sz="2600" dirty="0">
                <a:latin typeface="Montserrat"/>
                <a:ea typeface="+mn-lt"/>
                <a:cs typeface="+mn-lt"/>
              </a:rPr>
              <a:t>Continue sharing </a:t>
            </a:r>
            <a:r>
              <a:rPr lang="en-US" sz="2600" b="1" dirty="0">
                <a:latin typeface="Montserrat"/>
                <a:ea typeface="+mn-lt"/>
                <a:cs typeface="+mn-lt"/>
              </a:rPr>
              <a:t>value added resources</a:t>
            </a:r>
            <a:r>
              <a:rPr lang="en-US" sz="2600" dirty="0">
                <a:latin typeface="Montserrat"/>
                <a:ea typeface="+mn-lt"/>
                <a:cs typeface="+mn-lt"/>
              </a:rPr>
              <a:t>, and the </a:t>
            </a:r>
            <a:r>
              <a:rPr lang="en-US" sz="2600" b="1" dirty="0">
                <a:latin typeface="Montserrat"/>
                <a:ea typeface="+mn-lt"/>
                <a:cs typeface="+mn-lt"/>
              </a:rPr>
              <a:t>most interested prospects will eventually re-engage</a:t>
            </a:r>
            <a:r>
              <a:rPr lang="en-US" sz="2600" dirty="0">
                <a:latin typeface="Montserrat"/>
                <a:ea typeface="+mn-lt"/>
                <a:cs typeface="+mn-lt"/>
              </a:rPr>
              <a:t>.</a:t>
            </a:r>
          </a:p>
        </p:txBody>
      </p:sp>
      <p:sp>
        <p:nvSpPr>
          <p:cNvPr id="15" name="Subtitle 2">
            <a:extLst>
              <a:ext uri="{FF2B5EF4-FFF2-40B4-BE49-F238E27FC236}">
                <a16:creationId xmlns:a16="http://schemas.microsoft.com/office/drawing/2014/main" id="{B1FDC1B5-ACE1-C142-84D4-31BA6A16E438}"/>
              </a:ext>
            </a:extLst>
          </p:cNvPr>
          <p:cNvSpPr txBox="1">
            <a:spLocks/>
          </p:cNvSpPr>
          <p:nvPr/>
        </p:nvSpPr>
        <p:spPr>
          <a:xfrm>
            <a:off x="650222" y="263800"/>
            <a:ext cx="10891556" cy="954055"/>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000" b="1" dirty="0">
                <a:solidFill>
                  <a:schemeClr val="bg1"/>
                </a:solidFill>
                <a:latin typeface="Montserrat"/>
                <a:ea typeface="Open Sans"/>
                <a:cs typeface="Open Sans"/>
              </a:rPr>
              <a:t>Speed &amp; follow up leads</a:t>
            </a:r>
          </a:p>
        </p:txBody>
      </p:sp>
      <p:sp>
        <p:nvSpPr>
          <p:cNvPr id="6" name="Subtitle 2">
            <a:extLst>
              <a:ext uri="{FF2B5EF4-FFF2-40B4-BE49-F238E27FC236}">
                <a16:creationId xmlns:a16="http://schemas.microsoft.com/office/drawing/2014/main" id="{D5F55E47-45A5-B74F-A605-854AF5F559B9}"/>
              </a:ext>
            </a:extLst>
          </p:cNvPr>
          <p:cNvSpPr txBox="1">
            <a:spLocks/>
          </p:cNvSpPr>
          <p:nvPr/>
        </p:nvSpPr>
        <p:spPr>
          <a:xfrm>
            <a:off x="736152" y="1579163"/>
            <a:ext cx="10693848" cy="460513"/>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500" b="1" dirty="0">
                <a:solidFill>
                  <a:srgbClr val="D01C1F"/>
                </a:solidFill>
                <a:latin typeface="Montserrat"/>
                <a:ea typeface="Open Sans"/>
                <a:cs typeface="Open Sans"/>
              </a:rPr>
              <a:t>Persistence Pays off</a:t>
            </a:r>
          </a:p>
        </p:txBody>
      </p:sp>
    </p:spTree>
    <p:extLst>
      <p:ext uri="{BB962C8B-B14F-4D97-AF65-F5344CB8AC3E}">
        <p14:creationId xmlns:p14="http://schemas.microsoft.com/office/powerpoint/2010/main" val="23553538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20CDF5-8DF5-D249-926A-216AC9D75278}"/>
              </a:ext>
            </a:extLst>
          </p:cNvPr>
          <p:cNvSpPr/>
          <p:nvPr/>
        </p:nvSpPr>
        <p:spPr>
          <a:xfrm>
            <a:off x="0" y="0"/>
            <a:ext cx="12192000" cy="1315363"/>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ED665CE-1A06-CB46-8F25-69009F357BF5}"/>
              </a:ext>
            </a:extLst>
          </p:cNvPr>
          <p:cNvSpPr txBox="1"/>
          <p:nvPr/>
        </p:nvSpPr>
        <p:spPr>
          <a:xfrm>
            <a:off x="736152" y="1913822"/>
            <a:ext cx="10805626" cy="3785652"/>
          </a:xfrm>
          <a:prstGeom prst="rect">
            <a:avLst/>
          </a:prstGeom>
          <a:noFill/>
        </p:spPr>
        <p:txBody>
          <a:bodyPr wrap="square" lIns="91440" tIns="45720" rIns="91440" bIns="45720" rtlCol="0" anchor="t">
            <a:spAutoFit/>
          </a:bodyPr>
          <a:lstStyle/>
          <a:p>
            <a:r>
              <a:rPr lang="en-US" sz="2400" dirty="0">
                <a:latin typeface="Montserrat"/>
                <a:ea typeface="+mn-lt"/>
                <a:cs typeface="+mn-lt"/>
              </a:rPr>
              <a:t>Call the lead right away. OK. Not what most realtors do. Wow. Busy right now. I'll call that one in a few hours and then you go to call them in a few hours. Let me look up the public record of the property that we're interested in so that I know everything I can about the property. Let me also print up the listing sheet and study the entire listing sheet and know everything about the property that the buyer is calling on. Because it's important that I know, know guys, that's a load of crap. It's not important. It's not important for you to know a lot about the home they're calling on. What's important is that you call them immediately.</a:t>
            </a:r>
          </a:p>
        </p:txBody>
      </p:sp>
      <p:sp>
        <p:nvSpPr>
          <p:cNvPr id="15" name="Subtitle 2">
            <a:extLst>
              <a:ext uri="{FF2B5EF4-FFF2-40B4-BE49-F238E27FC236}">
                <a16:creationId xmlns:a16="http://schemas.microsoft.com/office/drawing/2014/main" id="{B1FDC1B5-ACE1-C142-84D4-31BA6A16E438}"/>
              </a:ext>
            </a:extLst>
          </p:cNvPr>
          <p:cNvSpPr txBox="1">
            <a:spLocks/>
          </p:cNvSpPr>
          <p:nvPr/>
        </p:nvSpPr>
        <p:spPr>
          <a:xfrm>
            <a:off x="650222" y="263800"/>
            <a:ext cx="10891556" cy="954055"/>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000" b="1" dirty="0">
                <a:solidFill>
                  <a:schemeClr val="bg1"/>
                </a:solidFill>
                <a:latin typeface="Montserrat"/>
                <a:ea typeface="Open Sans"/>
                <a:cs typeface="Open Sans"/>
              </a:rPr>
              <a:t>Speed &amp; follow up leads</a:t>
            </a:r>
          </a:p>
        </p:txBody>
      </p:sp>
    </p:spTree>
    <p:extLst>
      <p:ext uri="{BB962C8B-B14F-4D97-AF65-F5344CB8AC3E}">
        <p14:creationId xmlns:p14="http://schemas.microsoft.com/office/powerpoint/2010/main" val="16454302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BBF30E-F22B-4B47-AC6C-4D2CA2BF89CE}"/>
              </a:ext>
            </a:extLst>
          </p:cNvPr>
          <p:cNvPicPr>
            <a:picLocks noChangeAspect="1"/>
          </p:cNvPicPr>
          <p:nvPr/>
        </p:nvPicPr>
        <p:blipFill>
          <a:blip r:embed="rId2"/>
          <a:srcRect l="18547" r="18547"/>
          <a:stretch/>
        </p:blipFill>
        <p:spPr>
          <a:xfrm>
            <a:off x="0" y="0"/>
            <a:ext cx="7362826" cy="6858000"/>
          </a:xfrm>
          <a:prstGeom prst="rect">
            <a:avLst/>
          </a:prstGeom>
        </p:spPr>
      </p:pic>
      <p:sp>
        <p:nvSpPr>
          <p:cNvPr id="8" name="TextBox 7">
            <a:extLst>
              <a:ext uri="{FF2B5EF4-FFF2-40B4-BE49-F238E27FC236}">
                <a16:creationId xmlns:a16="http://schemas.microsoft.com/office/drawing/2014/main" id="{B7E8A5F8-D06D-8342-8190-2E94A1C500B5}"/>
              </a:ext>
            </a:extLst>
          </p:cNvPr>
          <p:cNvSpPr txBox="1"/>
          <p:nvPr/>
        </p:nvSpPr>
        <p:spPr>
          <a:xfrm>
            <a:off x="7802269" y="3529896"/>
            <a:ext cx="4163307" cy="1015663"/>
          </a:xfrm>
          <a:prstGeom prst="rect">
            <a:avLst/>
          </a:prstGeom>
          <a:noFill/>
        </p:spPr>
        <p:txBody>
          <a:bodyPr wrap="square" lIns="91440" tIns="45720" rIns="91440" bIns="45720" rtlCol="0" anchor="t">
            <a:spAutoFit/>
          </a:bodyPr>
          <a:lstStyle/>
          <a:p>
            <a:r>
              <a:rPr lang="en-US" sz="2000" dirty="0">
                <a:latin typeface="Montserrat"/>
                <a:ea typeface="+mn-lt"/>
                <a:cs typeface="+mn-lt"/>
              </a:rPr>
              <a:t>The Time Vampires...Blood Suckers...Takers...and OPPORTUNISTS! </a:t>
            </a:r>
          </a:p>
        </p:txBody>
      </p:sp>
      <p:sp>
        <p:nvSpPr>
          <p:cNvPr id="5" name="Subtitle 2">
            <a:extLst>
              <a:ext uri="{FF2B5EF4-FFF2-40B4-BE49-F238E27FC236}">
                <a16:creationId xmlns:a16="http://schemas.microsoft.com/office/drawing/2014/main" id="{C7F013DB-AE73-E746-90EF-D4B676D5C53E}"/>
              </a:ext>
            </a:extLst>
          </p:cNvPr>
          <p:cNvSpPr txBox="1">
            <a:spLocks/>
          </p:cNvSpPr>
          <p:nvPr/>
        </p:nvSpPr>
        <p:spPr>
          <a:xfrm>
            <a:off x="7802269" y="665977"/>
            <a:ext cx="3899580" cy="266212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dirty="0">
                <a:solidFill>
                  <a:srgbClr val="4B878B"/>
                </a:solidFill>
                <a:latin typeface="Montserrat"/>
                <a:ea typeface="Open Sans"/>
                <a:cs typeface="Open Sans"/>
              </a:rPr>
              <a:t>Saying no to great ideas</a:t>
            </a:r>
          </a:p>
        </p:txBody>
      </p:sp>
      <p:sp>
        <p:nvSpPr>
          <p:cNvPr id="6" name="Rectangle 5">
            <a:extLst>
              <a:ext uri="{FF2B5EF4-FFF2-40B4-BE49-F238E27FC236}">
                <a16:creationId xmlns:a16="http://schemas.microsoft.com/office/drawing/2014/main" id="{BEAD9C07-62D7-D444-AABF-E7D23D6B9FC9}"/>
              </a:ext>
            </a:extLst>
          </p:cNvPr>
          <p:cNvSpPr/>
          <p:nvPr/>
        </p:nvSpPr>
        <p:spPr>
          <a:xfrm>
            <a:off x="0" y="1"/>
            <a:ext cx="12192000" cy="464186"/>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59591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ext, logo&#10;&#10;Description automatically generated">
            <a:extLst>
              <a:ext uri="{FF2B5EF4-FFF2-40B4-BE49-F238E27FC236}">
                <a16:creationId xmlns:a16="http://schemas.microsoft.com/office/drawing/2014/main" id="{E9CF6ADA-C3A9-8940-9744-8B789D4DFDF2}"/>
              </a:ext>
            </a:extLst>
          </p:cNvPr>
          <p:cNvPicPr>
            <a:picLocks noChangeAspect="1"/>
          </p:cNvPicPr>
          <p:nvPr/>
        </p:nvPicPr>
        <p:blipFill>
          <a:blip r:embed="rId2"/>
          <a:stretch>
            <a:fillRect/>
          </a:stretch>
        </p:blipFill>
        <p:spPr>
          <a:xfrm>
            <a:off x="725641" y="5484082"/>
            <a:ext cx="2353891" cy="954055"/>
          </a:xfrm>
          <a:prstGeom prst="rect">
            <a:avLst/>
          </a:prstGeom>
        </p:spPr>
      </p:pic>
      <p:sp>
        <p:nvSpPr>
          <p:cNvPr id="4" name="Rectangle 3">
            <a:extLst>
              <a:ext uri="{FF2B5EF4-FFF2-40B4-BE49-F238E27FC236}">
                <a16:creationId xmlns:a16="http://schemas.microsoft.com/office/drawing/2014/main" id="{78641CBB-ADAE-944F-97E0-37FE98F87CCF}"/>
              </a:ext>
            </a:extLst>
          </p:cNvPr>
          <p:cNvSpPr/>
          <p:nvPr/>
        </p:nvSpPr>
        <p:spPr>
          <a:xfrm>
            <a:off x="0" y="0"/>
            <a:ext cx="12192000" cy="1315363"/>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2">
            <a:extLst>
              <a:ext uri="{FF2B5EF4-FFF2-40B4-BE49-F238E27FC236}">
                <a16:creationId xmlns:a16="http://schemas.microsoft.com/office/drawing/2014/main" id="{E8F0BF96-E7F4-5547-8BA8-638883CAC74A}"/>
              </a:ext>
            </a:extLst>
          </p:cNvPr>
          <p:cNvSpPr txBox="1">
            <a:spLocks/>
          </p:cNvSpPr>
          <p:nvPr/>
        </p:nvSpPr>
        <p:spPr>
          <a:xfrm>
            <a:off x="650222" y="263800"/>
            <a:ext cx="10891556" cy="954055"/>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000" b="1" dirty="0">
                <a:solidFill>
                  <a:schemeClr val="bg1"/>
                </a:solidFill>
                <a:latin typeface="Montserrat"/>
                <a:ea typeface="Open Sans"/>
                <a:cs typeface="Open Sans"/>
              </a:rPr>
              <a:t>This is sales, guys</a:t>
            </a:r>
          </a:p>
        </p:txBody>
      </p:sp>
      <p:sp>
        <p:nvSpPr>
          <p:cNvPr id="7" name="TextBox 6">
            <a:extLst>
              <a:ext uri="{FF2B5EF4-FFF2-40B4-BE49-F238E27FC236}">
                <a16:creationId xmlns:a16="http://schemas.microsoft.com/office/drawing/2014/main" id="{8AD9FCBB-B2E6-8A44-BB67-77E387240D94}"/>
              </a:ext>
            </a:extLst>
          </p:cNvPr>
          <p:cNvSpPr txBox="1"/>
          <p:nvPr/>
        </p:nvSpPr>
        <p:spPr>
          <a:xfrm>
            <a:off x="736152" y="1699740"/>
            <a:ext cx="10805626" cy="1815882"/>
          </a:xfrm>
          <a:prstGeom prst="rect">
            <a:avLst/>
          </a:prstGeom>
          <a:noFill/>
        </p:spPr>
        <p:txBody>
          <a:bodyPr wrap="square" lIns="91440" tIns="45720" rIns="91440" bIns="45720" rtlCol="0" anchor="t">
            <a:spAutoFit/>
          </a:bodyPr>
          <a:lstStyle/>
          <a:p>
            <a:r>
              <a:rPr lang="en-US" sz="2800" dirty="0">
                <a:latin typeface="Montserrat"/>
                <a:ea typeface="+mn-lt"/>
                <a:cs typeface="+mn-lt"/>
              </a:rPr>
              <a:t>Make it a point to call a minimum of 50 people per day. Work your way up to 80 per day. </a:t>
            </a:r>
          </a:p>
          <a:p>
            <a:endParaRPr lang="en-US" sz="2800" dirty="0">
              <a:latin typeface="Montserrat"/>
              <a:ea typeface="+mn-lt"/>
              <a:cs typeface="+mn-lt"/>
            </a:endParaRPr>
          </a:p>
          <a:p>
            <a:r>
              <a:rPr lang="en-US" sz="2800" dirty="0">
                <a:latin typeface="Montserrat"/>
                <a:ea typeface="+mn-lt"/>
                <a:cs typeface="+mn-lt"/>
              </a:rPr>
              <a:t>Consistency + Action = Success</a:t>
            </a:r>
          </a:p>
        </p:txBody>
      </p:sp>
    </p:spTree>
    <p:extLst>
      <p:ext uri="{BB962C8B-B14F-4D97-AF65-F5344CB8AC3E}">
        <p14:creationId xmlns:p14="http://schemas.microsoft.com/office/powerpoint/2010/main" val="41284332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093A6D-09C8-F940-95F8-43BF75959C88}"/>
              </a:ext>
            </a:extLst>
          </p:cNvPr>
          <p:cNvSpPr/>
          <p:nvPr/>
        </p:nvSpPr>
        <p:spPr>
          <a:xfrm>
            <a:off x="0" y="0"/>
            <a:ext cx="12192000" cy="1315363"/>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 logo&#10;&#10;Description automatically generated">
            <a:extLst>
              <a:ext uri="{FF2B5EF4-FFF2-40B4-BE49-F238E27FC236}">
                <a16:creationId xmlns:a16="http://schemas.microsoft.com/office/drawing/2014/main" id="{E9CF6ADA-C3A9-8940-9744-8B789D4DFDF2}"/>
              </a:ext>
            </a:extLst>
          </p:cNvPr>
          <p:cNvPicPr>
            <a:picLocks noChangeAspect="1"/>
          </p:cNvPicPr>
          <p:nvPr/>
        </p:nvPicPr>
        <p:blipFill>
          <a:blip r:embed="rId2"/>
          <a:stretch>
            <a:fillRect/>
          </a:stretch>
        </p:blipFill>
        <p:spPr>
          <a:xfrm>
            <a:off x="725641" y="5484082"/>
            <a:ext cx="2353891" cy="954055"/>
          </a:xfrm>
          <a:prstGeom prst="rect">
            <a:avLst/>
          </a:prstGeom>
        </p:spPr>
      </p:pic>
      <p:sp>
        <p:nvSpPr>
          <p:cNvPr id="9" name="TextBox 8">
            <a:extLst>
              <a:ext uri="{FF2B5EF4-FFF2-40B4-BE49-F238E27FC236}">
                <a16:creationId xmlns:a16="http://schemas.microsoft.com/office/drawing/2014/main" id="{CED665CE-1A06-CB46-8F25-69009F357BF5}"/>
              </a:ext>
            </a:extLst>
          </p:cNvPr>
          <p:cNvSpPr txBox="1"/>
          <p:nvPr/>
        </p:nvSpPr>
        <p:spPr>
          <a:xfrm>
            <a:off x="736152" y="1776689"/>
            <a:ext cx="10805626" cy="4093428"/>
          </a:xfrm>
          <a:prstGeom prst="rect">
            <a:avLst/>
          </a:prstGeom>
          <a:noFill/>
        </p:spPr>
        <p:txBody>
          <a:bodyPr wrap="square" lIns="91440" tIns="45720" rIns="91440" bIns="45720" rtlCol="0" anchor="t">
            <a:spAutoFit/>
          </a:bodyPr>
          <a:lstStyle/>
          <a:p>
            <a:r>
              <a:rPr lang="en-US" sz="2600" b="1" dirty="0">
                <a:latin typeface="Montserrat"/>
                <a:ea typeface="+mn-lt"/>
                <a:cs typeface="+mn-lt"/>
              </a:rPr>
              <a:t>3. I've got this awesome opportunity I want to talk to you about, lets pop on a quick call.”</a:t>
            </a:r>
          </a:p>
          <a:p>
            <a:pPr marL="457200" indent="-457200">
              <a:buFont typeface="Arial" panose="020B0604020202020204" pitchFamily="34" charset="0"/>
              <a:buChar char="•"/>
            </a:pPr>
            <a:r>
              <a:rPr lang="en-US" sz="2600" dirty="0">
                <a:latin typeface="Montserrat"/>
                <a:ea typeface="+mn-lt"/>
                <a:cs typeface="+mn-lt"/>
              </a:rPr>
              <a:t>Pro Tip For Time Vampires:  A halfway smart person can smell that minor league approach a mile away and will run. Second, you didn’t make a good impression.  </a:t>
            </a:r>
          </a:p>
          <a:p>
            <a:pPr marL="457200" indent="-457200">
              <a:buFont typeface="Arial" panose="020B0604020202020204" pitchFamily="34" charset="0"/>
              <a:buChar char="•"/>
            </a:pPr>
            <a:r>
              <a:rPr lang="en-US" sz="2600" dirty="0">
                <a:latin typeface="Montserrat"/>
                <a:ea typeface="+mn-lt"/>
                <a:cs typeface="+mn-lt"/>
              </a:rPr>
              <a:t>Here’s a question:  When is the last time you did something for that person before asking for something?  Build a relationship, give something first before asking. The world will open up.</a:t>
            </a:r>
          </a:p>
          <a:p>
            <a:endParaRPr lang="en-US" sz="2600" b="1" dirty="0">
              <a:latin typeface="Montserrat"/>
              <a:ea typeface="+mn-lt"/>
              <a:cs typeface="+mn-lt"/>
            </a:endParaRPr>
          </a:p>
        </p:txBody>
      </p:sp>
      <p:sp>
        <p:nvSpPr>
          <p:cNvPr id="15" name="Subtitle 2">
            <a:extLst>
              <a:ext uri="{FF2B5EF4-FFF2-40B4-BE49-F238E27FC236}">
                <a16:creationId xmlns:a16="http://schemas.microsoft.com/office/drawing/2014/main" id="{B1FDC1B5-ACE1-C142-84D4-31BA6A16E438}"/>
              </a:ext>
            </a:extLst>
          </p:cNvPr>
          <p:cNvSpPr txBox="1">
            <a:spLocks/>
          </p:cNvSpPr>
          <p:nvPr/>
        </p:nvSpPr>
        <p:spPr>
          <a:xfrm>
            <a:off x="609033" y="263800"/>
            <a:ext cx="11059864" cy="954055"/>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000" b="1" dirty="0">
                <a:solidFill>
                  <a:schemeClr val="bg1"/>
                </a:solidFill>
                <a:latin typeface="Montserrat"/>
                <a:ea typeface="Open Sans"/>
                <a:cs typeface="Open Sans"/>
              </a:rPr>
              <a:t>Saying no to great ideas</a:t>
            </a:r>
          </a:p>
        </p:txBody>
      </p:sp>
    </p:spTree>
    <p:extLst>
      <p:ext uri="{BB962C8B-B14F-4D97-AF65-F5344CB8AC3E}">
        <p14:creationId xmlns:p14="http://schemas.microsoft.com/office/powerpoint/2010/main" val="27830243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409C087-16BE-0042-AFB9-C87DA3DDC05B}"/>
              </a:ext>
            </a:extLst>
          </p:cNvPr>
          <p:cNvSpPr/>
          <p:nvPr/>
        </p:nvSpPr>
        <p:spPr>
          <a:xfrm>
            <a:off x="0" y="0"/>
            <a:ext cx="12192000" cy="1315363"/>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 logo&#10;&#10;Description automatically generated">
            <a:extLst>
              <a:ext uri="{FF2B5EF4-FFF2-40B4-BE49-F238E27FC236}">
                <a16:creationId xmlns:a16="http://schemas.microsoft.com/office/drawing/2014/main" id="{E9CF6ADA-C3A9-8940-9744-8B789D4DFDF2}"/>
              </a:ext>
            </a:extLst>
          </p:cNvPr>
          <p:cNvPicPr>
            <a:picLocks noChangeAspect="1"/>
          </p:cNvPicPr>
          <p:nvPr/>
        </p:nvPicPr>
        <p:blipFill>
          <a:blip r:embed="rId2"/>
          <a:stretch>
            <a:fillRect/>
          </a:stretch>
        </p:blipFill>
        <p:spPr>
          <a:xfrm>
            <a:off x="725641" y="5484082"/>
            <a:ext cx="2353891" cy="954055"/>
          </a:xfrm>
          <a:prstGeom prst="rect">
            <a:avLst/>
          </a:prstGeom>
        </p:spPr>
      </p:pic>
      <p:sp>
        <p:nvSpPr>
          <p:cNvPr id="9" name="TextBox 8">
            <a:extLst>
              <a:ext uri="{FF2B5EF4-FFF2-40B4-BE49-F238E27FC236}">
                <a16:creationId xmlns:a16="http://schemas.microsoft.com/office/drawing/2014/main" id="{CED665CE-1A06-CB46-8F25-69009F357BF5}"/>
              </a:ext>
            </a:extLst>
          </p:cNvPr>
          <p:cNvSpPr txBox="1"/>
          <p:nvPr/>
        </p:nvSpPr>
        <p:spPr>
          <a:xfrm>
            <a:off x="736152" y="2563945"/>
            <a:ext cx="10805626" cy="1692771"/>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US" sz="2600" dirty="0">
                <a:latin typeface="Montserrat"/>
                <a:ea typeface="+mn-lt"/>
                <a:cs typeface="+mn-lt"/>
              </a:rPr>
              <a:t>9 out of 10 times you never hear from them again </a:t>
            </a:r>
          </a:p>
          <a:p>
            <a:pPr marL="457200" indent="-457200">
              <a:buFont typeface="Arial" panose="020B0604020202020204" pitchFamily="34" charset="0"/>
              <a:buChar char="•"/>
            </a:pPr>
            <a:endParaRPr lang="en-US" sz="2600" dirty="0">
              <a:latin typeface="Montserrat"/>
              <a:ea typeface="+mn-lt"/>
              <a:cs typeface="+mn-lt"/>
            </a:endParaRPr>
          </a:p>
          <a:p>
            <a:pPr marL="457200" indent="-457200">
              <a:buFont typeface="Arial" panose="020B0604020202020204" pitchFamily="34" charset="0"/>
              <a:buChar char="•"/>
            </a:pPr>
            <a:r>
              <a:rPr lang="en-US" sz="2600" dirty="0">
                <a:latin typeface="Montserrat"/>
                <a:ea typeface="+mn-lt"/>
                <a:cs typeface="+mn-lt"/>
              </a:rPr>
              <a:t>Their offer or pitch </a:t>
            </a:r>
            <a:r>
              <a:rPr lang="en-US" sz="2600" dirty="0" err="1">
                <a:latin typeface="Montserrat"/>
                <a:ea typeface="+mn-lt"/>
                <a:cs typeface="+mn-lt"/>
              </a:rPr>
              <a:t>ain’t</a:t>
            </a:r>
            <a:r>
              <a:rPr lang="en-US" sz="2600" dirty="0">
                <a:latin typeface="Montserrat"/>
                <a:ea typeface="+mn-lt"/>
                <a:cs typeface="+mn-lt"/>
              </a:rPr>
              <a:t> no good if they can’t distill it down to 3 sentences or bullet points. </a:t>
            </a:r>
          </a:p>
        </p:txBody>
      </p:sp>
      <p:sp>
        <p:nvSpPr>
          <p:cNvPr id="7" name="Subtitle 2">
            <a:extLst>
              <a:ext uri="{FF2B5EF4-FFF2-40B4-BE49-F238E27FC236}">
                <a16:creationId xmlns:a16="http://schemas.microsoft.com/office/drawing/2014/main" id="{32067117-3EC6-D344-BA36-2D64A9DA1F4D}"/>
              </a:ext>
            </a:extLst>
          </p:cNvPr>
          <p:cNvSpPr txBox="1">
            <a:spLocks/>
          </p:cNvSpPr>
          <p:nvPr/>
        </p:nvSpPr>
        <p:spPr>
          <a:xfrm>
            <a:off x="609033" y="263800"/>
            <a:ext cx="11059864" cy="954055"/>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000" b="1" dirty="0">
                <a:solidFill>
                  <a:schemeClr val="bg1"/>
                </a:solidFill>
                <a:latin typeface="Montserrat"/>
                <a:ea typeface="Open Sans"/>
                <a:cs typeface="Open Sans"/>
              </a:rPr>
              <a:t>Saying no to great ideas</a:t>
            </a:r>
          </a:p>
        </p:txBody>
      </p:sp>
    </p:spTree>
    <p:extLst>
      <p:ext uri="{BB962C8B-B14F-4D97-AF65-F5344CB8AC3E}">
        <p14:creationId xmlns:p14="http://schemas.microsoft.com/office/powerpoint/2010/main" val="28475053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BBF30E-F22B-4B47-AC6C-4D2CA2BF89CE}"/>
              </a:ext>
            </a:extLst>
          </p:cNvPr>
          <p:cNvPicPr>
            <a:picLocks noChangeAspect="1"/>
          </p:cNvPicPr>
          <p:nvPr/>
        </p:nvPicPr>
        <p:blipFill>
          <a:blip r:embed="rId2"/>
          <a:srcRect l="14185" r="14185"/>
          <a:stretch/>
        </p:blipFill>
        <p:spPr>
          <a:xfrm>
            <a:off x="0" y="0"/>
            <a:ext cx="7362826" cy="6858000"/>
          </a:xfrm>
          <a:prstGeom prst="rect">
            <a:avLst/>
          </a:prstGeom>
        </p:spPr>
      </p:pic>
      <p:sp>
        <p:nvSpPr>
          <p:cNvPr id="8" name="TextBox 7">
            <a:extLst>
              <a:ext uri="{FF2B5EF4-FFF2-40B4-BE49-F238E27FC236}">
                <a16:creationId xmlns:a16="http://schemas.microsoft.com/office/drawing/2014/main" id="{B7E8A5F8-D06D-8342-8190-2E94A1C500B5}"/>
              </a:ext>
            </a:extLst>
          </p:cNvPr>
          <p:cNvSpPr txBox="1"/>
          <p:nvPr/>
        </p:nvSpPr>
        <p:spPr>
          <a:xfrm>
            <a:off x="7802269" y="3529896"/>
            <a:ext cx="4163307" cy="1015663"/>
          </a:xfrm>
          <a:prstGeom prst="rect">
            <a:avLst/>
          </a:prstGeom>
          <a:noFill/>
        </p:spPr>
        <p:txBody>
          <a:bodyPr wrap="square" lIns="91440" tIns="45720" rIns="91440" bIns="45720" rtlCol="0" anchor="t">
            <a:spAutoFit/>
          </a:bodyPr>
          <a:lstStyle/>
          <a:p>
            <a:r>
              <a:rPr lang="en-US" sz="2000" dirty="0">
                <a:latin typeface="Montserrat"/>
                <a:ea typeface="+mn-lt"/>
                <a:cs typeface="+mn-lt"/>
              </a:rPr>
              <a:t>As Richard Branson put it, “It’s all about finding and hiring people smarter than you.” </a:t>
            </a:r>
          </a:p>
        </p:txBody>
      </p:sp>
      <p:sp>
        <p:nvSpPr>
          <p:cNvPr id="5" name="Subtitle 2">
            <a:extLst>
              <a:ext uri="{FF2B5EF4-FFF2-40B4-BE49-F238E27FC236}">
                <a16:creationId xmlns:a16="http://schemas.microsoft.com/office/drawing/2014/main" id="{C7F013DB-AE73-E746-90EF-D4B676D5C53E}"/>
              </a:ext>
            </a:extLst>
          </p:cNvPr>
          <p:cNvSpPr txBox="1">
            <a:spLocks/>
          </p:cNvSpPr>
          <p:nvPr/>
        </p:nvSpPr>
        <p:spPr>
          <a:xfrm>
            <a:off x="7802269" y="665977"/>
            <a:ext cx="3899580" cy="266212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dirty="0">
                <a:solidFill>
                  <a:srgbClr val="4B878B"/>
                </a:solidFill>
                <a:latin typeface="Montserrat"/>
                <a:ea typeface="Open Sans"/>
                <a:cs typeface="Open Sans"/>
              </a:rPr>
              <a:t>Mastermind with smarter people</a:t>
            </a:r>
          </a:p>
        </p:txBody>
      </p:sp>
      <p:sp>
        <p:nvSpPr>
          <p:cNvPr id="6" name="Rectangle 5">
            <a:extLst>
              <a:ext uri="{FF2B5EF4-FFF2-40B4-BE49-F238E27FC236}">
                <a16:creationId xmlns:a16="http://schemas.microsoft.com/office/drawing/2014/main" id="{E56F74C9-5A5B-754E-8256-379299891711}"/>
              </a:ext>
            </a:extLst>
          </p:cNvPr>
          <p:cNvSpPr/>
          <p:nvPr/>
        </p:nvSpPr>
        <p:spPr>
          <a:xfrm>
            <a:off x="0" y="1"/>
            <a:ext cx="12192000" cy="464186"/>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3924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56C79AB-C3C1-F749-B82C-7003EA0CDC32}"/>
              </a:ext>
            </a:extLst>
          </p:cNvPr>
          <p:cNvSpPr/>
          <p:nvPr/>
        </p:nvSpPr>
        <p:spPr>
          <a:xfrm>
            <a:off x="0" y="0"/>
            <a:ext cx="12192000" cy="1315363"/>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 logo&#10;&#10;Description automatically generated">
            <a:extLst>
              <a:ext uri="{FF2B5EF4-FFF2-40B4-BE49-F238E27FC236}">
                <a16:creationId xmlns:a16="http://schemas.microsoft.com/office/drawing/2014/main" id="{E9CF6ADA-C3A9-8940-9744-8B789D4DFDF2}"/>
              </a:ext>
            </a:extLst>
          </p:cNvPr>
          <p:cNvPicPr>
            <a:picLocks noChangeAspect="1"/>
          </p:cNvPicPr>
          <p:nvPr/>
        </p:nvPicPr>
        <p:blipFill>
          <a:blip r:embed="rId2"/>
          <a:stretch>
            <a:fillRect/>
          </a:stretch>
        </p:blipFill>
        <p:spPr>
          <a:xfrm>
            <a:off x="725641" y="5484082"/>
            <a:ext cx="2353891" cy="954055"/>
          </a:xfrm>
          <a:prstGeom prst="rect">
            <a:avLst/>
          </a:prstGeom>
        </p:spPr>
      </p:pic>
      <p:sp>
        <p:nvSpPr>
          <p:cNvPr id="9" name="TextBox 8">
            <a:extLst>
              <a:ext uri="{FF2B5EF4-FFF2-40B4-BE49-F238E27FC236}">
                <a16:creationId xmlns:a16="http://schemas.microsoft.com/office/drawing/2014/main" id="{CED665CE-1A06-CB46-8F25-69009F357BF5}"/>
              </a:ext>
            </a:extLst>
          </p:cNvPr>
          <p:cNvSpPr txBox="1"/>
          <p:nvPr/>
        </p:nvSpPr>
        <p:spPr>
          <a:xfrm>
            <a:off x="736152" y="1579163"/>
            <a:ext cx="10805626" cy="4093428"/>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US" sz="2600" dirty="0">
                <a:latin typeface="Montserrat"/>
                <a:ea typeface="+mn-lt"/>
                <a:cs typeface="+mn-lt"/>
              </a:rPr>
              <a:t>Indeed, it’s very easy to put networking on the backburner, but you should make a point to prioritize it as a part of your routine. </a:t>
            </a:r>
          </a:p>
          <a:p>
            <a:pPr marL="457200" indent="-457200">
              <a:buFont typeface="Arial" panose="020B0604020202020204" pitchFamily="34" charset="0"/>
              <a:buChar char="•"/>
            </a:pPr>
            <a:r>
              <a:rPr lang="en-US" sz="2600" dirty="0">
                <a:latin typeface="Montserrat"/>
                <a:ea typeface="+mn-lt"/>
                <a:cs typeface="+mn-lt"/>
              </a:rPr>
              <a:t>Not only have we found critical banks, lenders, contractors, vendors, and sellers through networking, but we have gotten a lot of great ideas from discussing real estate with other seasoned professionals.</a:t>
            </a:r>
          </a:p>
          <a:p>
            <a:pPr marL="457200" indent="-457200">
              <a:buFont typeface="Arial" panose="020B0604020202020204" pitchFamily="34" charset="0"/>
              <a:buChar char="•"/>
            </a:pPr>
            <a:r>
              <a:rPr lang="en-US" sz="2600" dirty="0">
                <a:latin typeface="Montserrat"/>
                <a:ea typeface="+mn-lt"/>
                <a:cs typeface="+mn-lt"/>
              </a:rPr>
              <a:t>And as you grow bigger you will want to bring some of those people into your organization and share responsibilities with them. Which leads to the next key step.</a:t>
            </a:r>
          </a:p>
        </p:txBody>
      </p:sp>
      <p:sp>
        <p:nvSpPr>
          <p:cNvPr id="6" name="Subtitle 2">
            <a:extLst>
              <a:ext uri="{FF2B5EF4-FFF2-40B4-BE49-F238E27FC236}">
                <a16:creationId xmlns:a16="http://schemas.microsoft.com/office/drawing/2014/main" id="{2FC51258-5D5D-0F40-83BD-F04327FC89F0}"/>
              </a:ext>
            </a:extLst>
          </p:cNvPr>
          <p:cNvSpPr txBox="1">
            <a:spLocks/>
          </p:cNvSpPr>
          <p:nvPr/>
        </p:nvSpPr>
        <p:spPr>
          <a:xfrm>
            <a:off x="609033" y="263800"/>
            <a:ext cx="11059864" cy="95405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dirty="0">
                <a:solidFill>
                  <a:schemeClr val="bg1"/>
                </a:solidFill>
                <a:latin typeface="Montserrat"/>
                <a:ea typeface="Open Sans"/>
                <a:cs typeface="Open Sans"/>
              </a:rPr>
              <a:t>Mastermind with smarter people</a:t>
            </a:r>
          </a:p>
        </p:txBody>
      </p:sp>
    </p:spTree>
    <p:extLst>
      <p:ext uri="{BB962C8B-B14F-4D97-AF65-F5344CB8AC3E}">
        <p14:creationId xmlns:p14="http://schemas.microsoft.com/office/powerpoint/2010/main" val="15503503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BBF30E-F22B-4B47-AC6C-4D2CA2BF89CE}"/>
              </a:ext>
            </a:extLst>
          </p:cNvPr>
          <p:cNvPicPr>
            <a:picLocks noChangeAspect="1"/>
          </p:cNvPicPr>
          <p:nvPr/>
        </p:nvPicPr>
        <p:blipFill>
          <a:blip r:embed="rId2"/>
          <a:srcRect l="15947" r="15947"/>
          <a:stretch/>
        </p:blipFill>
        <p:spPr>
          <a:xfrm>
            <a:off x="0" y="0"/>
            <a:ext cx="7362826" cy="6858000"/>
          </a:xfrm>
          <a:prstGeom prst="rect">
            <a:avLst/>
          </a:prstGeom>
        </p:spPr>
      </p:pic>
      <p:sp>
        <p:nvSpPr>
          <p:cNvPr id="8" name="TextBox 7">
            <a:extLst>
              <a:ext uri="{FF2B5EF4-FFF2-40B4-BE49-F238E27FC236}">
                <a16:creationId xmlns:a16="http://schemas.microsoft.com/office/drawing/2014/main" id="{B7E8A5F8-D06D-8342-8190-2E94A1C500B5}"/>
              </a:ext>
            </a:extLst>
          </p:cNvPr>
          <p:cNvSpPr txBox="1"/>
          <p:nvPr/>
        </p:nvSpPr>
        <p:spPr>
          <a:xfrm>
            <a:off x="7802269" y="3529896"/>
            <a:ext cx="4163307" cy="400110"/>
          </a:xfrm>
          <a:prstGeom prst="rect">
            <a:avLst/>
          </a:prstGeom>
          <a:noFill/>
        </p:spPr>
        <p:txBody>
          <a:bodyPr wrap="square" lIns="91440" tIns="45720" rIns="91440" bIns="45720" rtlCol="0" anchor="t">
            <a:spAutoFit/>
          </a:bodyPr>
          <a:lstStyle/>
          <a:p>
            <a:r>
              <a:rPr lang="en-US" sz="2000" dirty="0">
                <a:latin typeface="Montserrat"/>
                <a:ea typeface="+mn-lt"/>
                <a:cs typeface="+mn-lt"/>
              </a:rPr>
              <a:t>Unless you're tired... lol</a:t>
            </a:r>
          </a:p>
        </p:txBody>
      </p:sp>
      <p:sp>
        <p:nvSpPr>
          <p:cNvPr id="5" name="Subtitle 2">
            <a:extLst>
              <a:ext uri="{FF2B5EF4-FFF2-40B4-BE49-F238E27FC236}">
                <a16:creationId xmlns:a16="http://schemas.microsoft.com/office/drawing/2014/main" id="{C7F013DB-AE73-E746-90EF-D4B676D5C53E}"/>
              </a:ext>
            </a:extLst>
          </p:cNvPr>
          <p:cNvSpPr txBox="1">
            <a:spLocks/>
          </p:cNvSpPr>
          <p:nvPr/>
        </p:nvSpPr>
        <p:spPr>
          <a:xfrm>
            <a:off x="7802269" y="665977"/>
            <a:ext cx="3899580" cy="266212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dirty="0">
                <a:solidFill>
                  <a:srgbClr val="4B878B"/>
                </a:solidFill>
                <a:latin typeface="Montserrat"/>
                <a:ea typeface="Open Sans"/>
                <a:cs typeface="Open Sans"/>
              </a:rPr>
              <a:t>Delegate everything, but sex.</a:t>
            </a:r>
          </a:p>
        </p:txBody>
      </p:sp>
      <p:sp>
        <p:nvSpPr>
          <p:cNvPr id="6" name="Rectangle 5">
            <a:extLst>
              <a:ext uri="{FF2B5EF4-FFF2-40B4-BE49-F238E27FC236}">
                <a16:creationId xmlns:a16="http://schemas.microsoft.com/office/drawing/2014/main" id="{6704C90E-8C84-7149-833B-ECF71F259D31}"/>
              </a:ext>
            </a:extLst>
          </p:cNvPr>
          <p:cNvSpPr/>
          <p:nvPr/>
        </p:nvSpPr>
        <p:spPr>
          <a:xfrm>
            <a:off x="0" y="1"/>
            <a:ext cx="12192000" cy="464186"/>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27693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6CF28A-0E92-AD4E-9E61-1C7177D451B5}"/>
              </a:ext>
            </a:extLst>
          </p:cNvPr>
          <p:cNvSpPr/>
          <p:nvPr/>
        </p:nvSpPr>
        <p:spPr>
          <a:xfrm>
            <a:off x="0" y="0"/>
            <a:ext cx="12192000" cy="1315363"/>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 logo&#10;&#10;Description automatically generated">
            <a:extLst>
              <a:ext uri="{FF2B5EF4-FFF2-40B4-BE49-F238E27FC236}">
                <a16:creationId xmlns:a16="http://schemas.microsoft.com/office/drawing/2014/main" id="{E9CF6ADA-C3A9-8940-9744-8B789D4DFDF2}"/>
              </a:ext>
            </a:extLst>
          </p:cNvPr>
          <p:cNvPicPr>
            <a:picLocks noChangeAspect="1"/>
          </p:cNvPicPr>
          <p:nvPr/>
        </p:nvPicPr>
        <p:blipFill>
          <a:blip r:embed="rId2"/>
          <a:stretch>
            <a:fillRect/>
          </a:stretch>
        </p:blipFill>
        <p:spPr>
          <a:xfrm>
            <a:off x="725641" y="5484082"/>
            <a:ext cx="2353891" cy="954055"/>
          </a:xfrm>
          <a:prstGeom prst="rect">
            <a:avLst/>
          </a:prstGeom>
        </p:spPr>
      </p:pic>
      <p:sp>
        <p:nvSpPr>
          <p:cNvPr id="9" name="TextBox 8">
            <a:extLst>
              <a:ext uri="{FF2B5EF4-FFF2-40B4-BE49-F238E27FC236}">
                <a16:creationId xmlns:a16="http://schemas.microsoft.com/office/drawing/2014/main" id="{CED665CE-1A06-CB46-8F25-69009F357BF5}"/>
              </a:ext>
            </a:extLst>
          </p:cNvPr>
          <p:cNvSpPr txBox="1"/>
          <p:nvPr/>
        </p:nvSpPr>
        <p:spPr>
          <a:xfrm>
            <a:off x="736152" y="2382352"/>
            <a:ext cx="10805626" cy="1692771"/>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US" sz="2600" dirty="0">
                <a:latin typeface="Montserrat"/>
                <a:ea typeface="+mn-lt"/>
                <a:cs typeface="+mn-lt"/>
              </a:rPr>
              <a:t>Somebody recently asked me, “</a:t>
            </a:r>
            <a:r>
              <a:rPr lang="en-US" sz="2600" i="1" dirty="0">
                <a:latin typeface="Montserrat"/>
                <a:ea typeface="+mn-lt"/>
                <a:cs typeface="+mn-lt"/>
              </a:rPr>
              <a:t>what do you mean by time management and delegation</a:t>
            </a:r>
            <a:r>
              <a:rPr lang="en-US" sz="2600" dirty="0">
                <a:latin typeface="Montserrat"/>
                <a:ea typeface="+mn-lt"/>
                <a:cs typeface="+mn-lt"/>
              </a:rPr>
              <a:t>?"</a:t>
            </a:r>
          </a:p>
          <a:p>
            <a:pPr marL="457200" indent="-457200">
              <a:buFont typeface="Arial" panose="020B0604020202020204" pitchFamily="34" charset="0"/>
              <a:buChar char="•"/>
            </a:pPr>
            <a:r>
              <a:rPr lang="en-US" sz="2600" dirty="0">
                <a:latin typeface="Montserrat"/>
                <a:ea typeface="+mn-lt"/>
                <a:cs typeface="+mn-lt"/>
              </a:rPr>
              <a:t>My answer is this: </a:t>
            </a:r>
            <a:r>
              <a:rPr lang="en-US" sz="2600" b="1" dirty="0">
                <a:latin typeface="Montserrat"/>
                <a:ea typeface="+mn-lt"/>
                <a:cs typeface="+mn-lt"/>
              </a:rPr>
              <a:t>Time management is refusing to waste too much time on low-value, low-enjoyment activities</a:t>
            </a:r>
            <a:r>
              <a:rPr lang="en-US" sz="2600" dirty="0">
                <a:latin typeface="Montserrat"/>
                <a:ea typeface="+mn-lt"/>
                <a:cs typeface="+mn-lt"/>
              </a:rPr>
              <a:t>.</a:t>
            </a:r>
          </a:p>
        </p:txBody>
      </p:sp>
      <p:sp>
        <p:nvSpPr>
          <p:cNvPr id="6" name="Subtitle 2">
            <a:extLst>
              <a:ext uri="{FF2B5EF4-FFF2-40B4-BE49-F238E27FC236}">
                <a16:creationId xmlns:a16="http://schemas.microsoft.com/office/drawing/2014/main" id="{2FC51258-5D5D-0F40-83BD-F04327FC89F0}"/>
              </a:ext>
            </a:extLst>
          </p:cNvPr>
          <p:cNvSpPr txBox="1">
            <a:spLocks/>
          </p:cNvSpPr>
          <p:nvPr/>
        </p:nvSpPr>
        <p:spPr>
          <a:xfrm>
            <a:off x="609033" y="263800"/>
            <a:ext cx="11059864" cy="95405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dirty="0">
                <a:solidFill>
                  <a:schemeClr val="bg1"/>
                </a:solidFill>
                <a:latin typeface="Montserrat"/>
                <a:ea typeface="Open Sans"/>
                <a:cs typeface="Open Sans"/>
              </a:rPr>
              <a:t>Delegate everything, but sex</a:t>
            </a:r>
          </a:p>
        </p:txBody>
      </p:sp>
    </p:spTree>
    <p:extLst>
      <p:ext uri="{BB962C8B-B14F-4D97-AF65-F5344CB8AC3E}">
        <p14:creationId xmlns:p14="http://schemas.microsoft.com/office/powerpoint/2010/main" val="28429699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F365D9-2997-4040-A521-5DA6EA2C8A07}"/>
              </a:ext>
            </a:extLst>
          </p:cNvPr>
          <p:cNvSpPr/>
          <p:nvPr/>
        </p:nvSpPr>
        <p:spPr>
          <a:xfrm>
            <a:off x="0" y="0"/>
            <a:ext cx="12192000" cy="1315363"/>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 logo&#10;&#10;Description automatically generated">
            <a:extLst>
              <a:ext uri="{FF2B5EF4-FFF2-40B4-BE49-F238E27FC236}">
                <a16:creationId xmlns:a16="http://schemas.microsoft.com/office/drawing/2014/main" id="{E9CF6ADA-C3A9-8940-9744-8B789D4DFDF2}"/>
              </a:ext>
            </a:extLst>
          </p:cNvPr>
          <p:cNvPicPr>
            <a:picLocks noChangeAspect="1"/>
          </p:cNvPicPr>
          <p:nvPr/>
        </p:nvPicPr>
        <p:blipFill>
          <a:blip r:embed="rId2"/>
          <a:stretch>
            <a:fillRect/>
          </a:stretch>
        </p:blipFill>
        <p:spPr>
          <a:xfrm>
            <a:off x="725641" y="5484082"/>
            <a:ext cx="2353891" cy="954055"/>
          </a:xfrm>
          <a:prstGeom prst="rect">
            <a:avLst/>
          </a:prstGeom>
        </p:spPr>
      </p:pic>
      <p:sp>
        <p:nvSpPr>
          <p:cNvPr id="9" name="TextBox 8">
            <a:extLst>
              <a:ext uri="{FF2B5EF4-FFF2-40B4-BE49-F238E27FC236}">
                <a16:creationId xmlns:a16="http://schemas.microsoft.com/office/drawing/2014/main" id="{CED665CE-1A06-CB46-8F25-69009F357BF5}"/>
              </a:ext>
            </a:extLst>
          </p:cNvPr>
          <p:cNvSpPr txBox="1"/>
          <p:nvPr/>
        </p:nvSpPr>
        <p:spPr>
          <a:xfrm>
            <a:off x="736152" y="2382352"/>
            <a:ext cx="10805626" cy="1292662"/>
          </a:xfrm>
          <a:prstGeom prst="rect">
            <a:avLst/>
          </a:prstGeom>
          <a:noFill/>
        </p:spPr>
        <p:txBody>
          <a:bodyPr wrap="square" lIns="91440" tIns="45720" rIns="91440" bIns="45720" rtlCol="0" anchor="t">
            <a:spAutoFit/>
          </a:bodyPr>
          <a:lstStyle/>
          <a:p>
            <a:r>
              <a:rPr lang="en-US" sz="2600" dirty="0">
                <a:latin typeface="Montserrat"/>
                <a:ea typeface="+mn-lt"/>
                <a:cs typeface="+mn-lt"/>
              </a:rPr>
              <a:t>There are two parts to it:</a:t>
            </a:r>
          </a:p>
          <a:p>
            <a:pPr marL="457200" indent="-457200">
              <a:buFont typeface="Arial" panose="020B0604020202020204" pitchFamily="34" charset="0"/>
              <a:buChar char="•"/>
            </a:pPr>
            <a:r>
              <a:rPr lang="en-US" sz="2600" dirty="0">
                <a:latin typeface="Montserrat"/>
                <a:ea typeface="+mn-lt"/>
                <a:cs typeface="+mn-lt"/>
              </a:rPr>
              <a:t>Identify what you should, or want to be doing</a:t>
            </a:r>
          </a:p>
          <a:p>
            <a:pPr marL="457200" indent="-457200">
              <a:buFont typeface="Arial" panose="020B0604020202020204" pitchFamily="34" charset="0"/>
              <a:buChar char="•"/>
            </a:pPr>
            <a:r>
              <a:rPr lang="en-US" sz="2600" dirty="0">
                <a:latin typeface="Montserrat"/>
                <a:ea typeface="+mn-lt"/>
                <a:cs typeface="+mn-lt"/>
              </a:rPr>
              <a:t>Make time to do it (and do it).</a:t>
            </a:r>
          </a:p>
        </p:txBody>
      </p:sp>
      <p:sp>
        <p:nvSpPr>
          <p:cNvPr id="6" name="Subtitle 2">
            <a:extLst>
              <a:ext uri="{FF2B5EF4-FFF2-40B4-BE49-F238E27FC236}">
                <a16:creationId xmlns:a16="http://schemas.microsoft.com/office/drawing/2014/main" id="{2FC51258-5D5D-0F40-83BD-F04327FC89F0}"/>
              </a:ext>
            </a:extLst>
          </p:cNvPr>
          <p:cNvSpPr txBox="1">
            <a:spLocks/>
          </p:cNvSpPr>
          <p:nvPr/>
        </p:nvSpPr>
        <p:spPr>
          <a:xfrm>
            <a:off x="609033" y="263800"/>
            <a:ext cx="11059864" cy="95405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dirty="0">
                <a:solidFill>
                  <a:schemeClr val="bg1"/>
                </a:solidFill>
                <a:latin typeface="Montserrat"/>
                <a:ea typeface="Open Sans"/>
                <a:cs typeface="Open Sans"/>
              </a:rPr>
              <a:t>Delegate everything, but sex</a:t>
            </a:r>
          </a:p>
        </p:txBody>
      </p:sp>
    </p:spTree>
    <p:extLst>
      <p:ext uri="{BB962C8B-B14F-4D97-AF65-F5344CB8AC3E}">
        <p14:creationId xmlns:p14="http://schemas.microsoft.com/office/powerpoint/2010/main" val="18312852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F70098F-D0CF-3946-9BD3-CA9F68B9DFDA}"/>
              </a:ext>
            </a:extLst>
          </p:cNvPr>
          <p:cNvSpPr/>
          <p:nvPr/>
        </p:nvSpPr>
        <p:spPr>
          <a:xfrm>
            <a:off x="0" y="0"/>
            <a:ext cx="12192000" cy="1315363"/>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 logo&#10;&#10;Description automatically generated">
            <a:extLst>
              <a:ext uri="{FF2B5EF4-FFF2-40B4-BE49-F238E27FC236}">
                <a16:creationId xmlns:a16="http://schemas.microsoft.com/office/drawing/2014/main" id="{E9CF6ADA-C3A9-8940-9744-8B789D4DFDF2}"/>
              </a:ext>
            </a:extLst>
          </p:cNvPr>
          <p:cNvPicPr>
            <a:picLocks noChangeAspect="1"/>
          </p:cNvPicPr>
          <p:nvPr/>
        </p:nvPicPr>
        <p:blipFill>
          <a:blip r:embed="rId2"/>
          <a:stretch>
            <a:fillRect/>
          </a:stretch>
        </p:blipFill>
        <p:spPr>
          <a:xfrm>
            <a:off x="725641" y="5484082"/>
            <a:ext cx="2353891" cy="954055"/>
          </a:xfrm>
          <a:prstGeom prst="rect">
            <a:avLst/>
          </a:prstGeom>
        </p:spPr>
      </p:pic>
      <p:sp>
        <p:nvSpPr>
          <p:cNvPr id="9" name="TextBox 8">
            <a:extLst>
              <a:ext uri="{FF2B5EF4-FFF2-40B4-BE49-F238E27FC236}">
                <a16:creationId xmlns:a16="http://schemas.microsoft.com/office/drawing/2014/main" id="{CED665CE-1A06-CB46-8F25-69009F357BF5}"/>
              </a:ext>
            </a:extLst>
          </p:cNvPr>
          <p:cNvSpPr txBox="1"/>
          <p:nvPr/>
        </p:nvSpPr>
        <p:spPr>
          <a:xfrm>
            <a:off x="736152" y="2382352"/>
            <a:ext cx="10805626" cy="2492990"/>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US" sz="2600" dirty="0">
                <a:latin typeface="Montserrat"/>
                <a:ea typeface="+mn-lt"/>
                <a:cs typeface="+mn-lt"/>
              </a:rPr>
              <a:t>You need to decide how you </a:t>
            </a:r>
            <a:r>
              <a:rPr lang="en-US" sz="2600" b="1" dirty="0">
                <a:latin typeface="Montserrat"/>
                <a:ea typeface="+mn-lt"/>
                <a:cs typeface="+mn-lt"/>
              </a:rPr>
              <a:t>want to invest your time</a:t>
            </a:r>
            <a:r>
              <a:rPr lang="en-US" sz="2600" dirty="0">
                <a:latin typeface="Montserrat"/>
                <a:ea typeface="+mn-lt"/>
                <a:cs typeface="+mn-lt"/>
              </a:rPr>
              <a:t>.</a:t>
            </a:r>
          </a:p>
          <a:p>
            <a:pPr marL="457200" indent="-457200">
              <a:buFont typeface="Arial" panose="020B0604020202020204" pitchFamily="34" charset="0"/>
              <a:buChar char="•"/>
            </a:pPr>
            <a:r>
              <a:rPr lang="en-US" sz="2600" dirty="0">
                <a:latin typeface="Montserrat"/>
                <a:ea typeface="+mn-lt"/>
                <a:cs typeface="+mn-lt"/>
              </a:rPr>
              <a:t>You need to maximize the time you spend on </a:t>
            </a:r>
            <a:r>
              <a:rPr lang="en-US" sz="2600" b="1" dirty="0">
                <a:latin typeface="Montserrat"/>
                <a:ea typeface="+mn-lt"/>
                <a:cs typeface="+mn-lt"/>
              </a:rPr>
              <a:t>high value work </a:t>
            </a:r>
            <a:r>
              <a:rPr lang="en-US" sz="2600" dirty="0">
                <a:latin typeface="Montserrat"/>
                <a:ea typeface="+mn-lt"/>
                <a:cs typeface="+mn-lt"/>
              </a:rPr>
              <a:t>and things you enjoy in life.</a:t>
            </a:r>
          </a:p>
          <a:p>
            <a:pPr marL="457200" indent="-457200">
              <a:buFont typeface="Arial" panose="020B0604020202020204" pitchFamily="34" charset="0"/>
              <a:buChar char="•"/>
            </a:pPr>
            <a:r>
              <a:rPr lang="en-US" sz="2600" dirty="0">
                <a:latin typeface="Montserrat"/>
                <a:ea typeface="+mn-lt"/>
                <a:cs typeface="+mn-lt"/>
              </a:rPr>
              <a:t>You also need strive to </a:t>
            </a:r>
            <a:r>
              <a:rPr lang="en-US" sz="2600" b="1" dirty="0">
                <a:latin typeface="Montserrat"/>
                <a:ea typeface="+mn-lt"/>
                <a:cs typeface="+mn-lt"/>
              </a:rPr>
              <a:t>block, reduce, or eliminate </a:t>
            </a:r>
            <a:r>
              <a:rPr lang="en-US" sz="2600" dirty="0">
                <a:latin typeface="Montserrat"/>
                <a:ea typeface="+mn-lt"/>
                <a:cs typeface="+mn-lt"/>
              </a:rPr>
              <a:t>the tedious and negative crap that will fill up your time (and your soul) if you don’t do something on purpose to prevent it.</a:t>
            </a:r>
          </a:p>
        </p:txBody>
      </p:sp>
      <p:sp>
        <p:nvSpPr>
          <p:cNvPr id="6" name="Subtitle 2">
            <a:extLst>
              <a:ext uri="{FF2B5EF4-FFF2-40B4-BE49-F238E27FC236}">
                <a16:creationId xmlns:a16="http://schemas.microsoft.com/office/drawing/2014/main" id="{2FC51258-5D5D-0F40-83BD-F04327FC89F0}"/>
              </a:ext>
            </a:extLst>
          </p:cNvPr>
          <p:cNvSpPr txBox="1">
            <a:spLocks/>
          </p:cNvSpPr>
          <p:nvPr/>
        </p:nvSpPr>
        <p:spPr>
          <a:xfrm>
            <a:off x="609033" y="263800"/>
            <a:ext cx="11059864" cy="95405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dirty="0">
                <a:solidFill>
                  <a:schemeClr val="bg1"/>
                </a:solidFill>
                <a:latin typeface="Montserrat"/>
                <a:ea typeface="Open Sans"/>
                <a:cs typeface="Open Sans"/>
              </a:rPr>
              <a:t>Delegate everything, but sex</a:t>
            </a:r>
          </a:p>
        </p:txBody>
      </p:sp>
    </p:spTree>
    <p:extLst>
      <p:ext uri="{BB962C8B-B14F-4D97-AF65-F5344CB8AC3E}">
        <p14:creationId xmlns:p14="http://schemas.microsoft.com/office/powerpoint/2010/main" val="19761769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63AE61C-D57F-A946-A24C-C036479AF825}"/>
              </a:ext>
            </a:extLst>
          </p:cNvPr>
          <p:cNvSpPr/>
          <p:nvPr/>
        </p:nvSpPr>
        <p:spPr>
          <a:xfrm>
            <a:off x="0" y="0"/>
            <a:ext cx="12192000" cy="1315363"/>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 logo&#10;&#10;Description automatically generated">
            <a:extLst>
              <a:ext uri="{FF2B5EF4-FFF2-40B4-BE49-F238E27FC236}">
                <a16:creationId xmlns:a16="http://schemas.microsoft.com/office/drawing/2014/main" id="{E9CF6ADA-C3A9-8940-9744-8B789D4DFDF2}"/>
              </a:ext>
            </a:extLst>
          </p:cNvPr>
          <p:cNvPicPr>
            <a:picLocks noChangeAspect="1"/>
          </p:cNvPicPr>
          <p:nvPr/>
        </p:nvPicPr>
        <p:blipFill>
          <a:blip r:embed="rId2"/>
          <a:stretch>
            <a:fillRect/>
          </a:stretch>
        </p:blipFill>
        <p:spPr>
          <a:xfrm>
            <a:off x="725641" y="5484082"/>
            <a:ext cx="2353891" cy="954055"/>
          </a:xfrm>
          <a:prstGeom prst="rect">
            <a:avLst/>
          </a:prstGeom>
        </p:spPr>
      </p:pic>
      <p:sp>
        <p:nvSpPr>
          <p:cNvPr id="9" name="TextBox 8">
            <a:extLst>
              <a:ext uri="{FF2B5EF4-FFF2-40B4-BE49-F238E27FC236}">
                <a16:creationId xmlns:a16="http://schemas.microsoft.com/office/drawing/2014/main" id="{CED665CE-1A06-CB46-8F25-69009F357BF5}"/>
              </a:ext>
            </a:extLst>
          </p:cNvPr>
          <p:cNvSpPr txBox="1"/>
          <p:nvPr/>
        </p:nvSpPr>
        <p:spPr>
          <a:xfrm>
            <a:off x="736152" y="2382352"/>
            <a:ext cx="10805626" cy="2492990"/>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US" sz="2600" dirty="0">
                <a:latin typeface="Montserrat"/>
                <a:ea typeface="+mn-lt"/>
                <a:cs typeface="+mn-lt"/>
              </a:rPr>
              <a:t>I shouldn’t get too caught up reacting to the work that came in, but that </a:t>
            </a:r>
            <a:r>
              <a:rPr lang="en-US" sz="2600" b="1" dirty="0">
                <a:latin typeface="Montserrat"/>
                <a:ea typeface="+mn-lt"/>
                <a:cs typeface="+mn-lt"/>
              </a:rPr>
              <a:t>I should keep my mind and my plate clear to understand what even-more-important stuff I should be doing… </a:t>
            </a:r>
          </a:p>
          <a:p>
            <a:pPr marL="457200" indent="-457200">
              <a:buFont typeface="Arial" panose="020B0604020202020204" pitchFamily="34" charset="0"/>
              <a:buChar char="•"/>
            </a:pPr>
            <a:r>
              <a:rPr lang="en-US" sz="2600" dirty="0">
                <a:latin typeface="Montserrat"/>
                <a:ea typeface="+mn-lt"/>
                <a:cs typeface="+mn-lt"/>
              </a:rPr>
              <a:t>And by “delegating almost everything,” I was giving myself a chance to do the highest-level items at the highest level </a:t>
            </a:r>
          </a:p>
        </p:txBody>
      </p:sp>
      <p:sp>
        <p:nvSpPr>
          <p:cNvPr id="6" name="Subtitle 2">
            <a:extLst>
              <a:ext uri="{FF2B5EF4-FFF2-40B4-BE49-F238E27FC236}">
                <a16:creationId xmlns:a16="http://schemas.microsoft.com/office/drawing/2014/main" id="{2FC51258-5D5D-0F40-83BD-F04327FC89F0}"/>
              </a:ext>
            </a:extLst>
          </p:cNvPr>
          <p:cNvSpPr txBox="1">
            <a:spLocks/>
          </p:cNvSpPr>
          <p:nvPr/>
        </p:nvSpPr>
        <p:spPr>
          <a:xfrm>
            <a:off x="609033" y="263800"/>
            <a:ext cx="11059864" cy="95405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dirty="0">
                <a:solidFill>
                  <a:schemeClr val="bg1"/>
                </a:solidFill>
                <a:latin typeface="Montserrat"/>
                <a:ea typeface="Open Sans"/>
                <a:cs typeface="Open Sans"/>
              </a:rPr>
              <a:t>Delegate everything, but sex</a:t>
            </a:r>
          </a:p>
        </p:txBody>
      </p:sp>
    </p:spTree>
    <p:extLst>
      <p:ext uri="{BB962C8B-B14F-4D97-AF65-F5344CB8AC3E}">
        <p14:creationId xmlns:p14="http://schemas.microsoft.com/office/powerpoint/2010/main" val="20264451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E03C2C3-F75E-8848-8733-4A706104B63A}"/>
              </a:ext>
            </a:extLst>
          </p:cNvPr>
          <p:cNvSpPr/>
          <p:nvPr/>
        </p:nvSpPr>
        <p:spPr>
          <a:xfrm>
            <a:off x="0" y="0"/>
            <a:ext cx="12192000" cy="1315363"/>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 logo&#10;&#10;Description automatically generated">
            <a:extLst>
              <a:ext uri="{FF2B5EF4-FFF2-40B4-BE49-F238E27FC236}">
                <a16:creationId xmlns:a16="http://schemas.microsoft.com/office/drawing/2014/main" id="{E9CF6ADA-C3A9-8940-9744-8B789D4DFDF2}"/>
              </a:ext>
            </a:extLst>
          </p:cNvPr>
          <p:cNvPicPr>
            <a:picLocks noChangeAspect="1"/>
          </p:cNvPicPr>
          <p:nvPr/>
        </p:nvPicPr>
        <p:blipFill>
          <a:blip r:embed="rId2"/>
          <a:stretch>
            <a:fillRect/>
          </a:stretch>
        </p:blipFill>
        <p:spPr>
          <a:xfrm>
            <a:off x="725641" y="5484082"/>
            <a:ext cx="2353891" cy="954055"/>
          </a:xfrm>
          <a:prstGeom prst="rect">
            <a:avLst/>
          </a:prstGeom>
        </p:spPr>
      </p:pic>
      <p:sp>
        <p:nvSpPr>
          <p:cNvPr id="9" name="TextBox 8">
            <a:extLst>
              <a:ext uri="{FF2B5EF4-FFF2-40B4-BE49-F238E27FC236}">
                <a16:creationId xmlns:a16="http://schemas.microsoft.com/office/drawing/2014/main" id="{CED665CE-1A06-CB46-8F25-69009F357BF5}"/>
              </a:ext>
            </a:extLst>
          </p:cNvPr>
          <p:cNvSpPr txBox="1"/>
          <p:nvPr/>
        </p:nvSpPr>
        <p:spPr>
          <a:xfrm>
            <a:off x="736152" y="2382352"/>
            <a:ext cx="10805626" cy="2492990"/>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US" sz="2600" dirty="0">
                <a:latin typeface="Montserrat"/>
                <a:ea typeface="+mn-lt"/>
                <a:cs typeface="+mn-lt"/>
              </a:rPr>
              <a:t>No one ever wishes for more low-value, tedious, busy-work. </a:t>
            </a:r>
          </a:p>
          <a:p>
            <a:pPr marL="457200" indent="-457200">
              <a:buFont typeface="Arial" panose="020B0604020202020204" pitchFamily="34" charset="0"/>
              <a:buChar char="•"/>
            </a:pPr>
            <a:r>
              <a:rPr lang="en-US" sz="2600" dirty="0">
                <a:latin typeface="Montserrat"/>
                <a:ea typeface="+mn-lt"/>
                <a:cs typeface="+mn-lt"/>
              </a:rPr>
              <a:t>Most people agree they would be better at their job if they had more time to think.</a:t>
            </a:r>
          </a:p>
          <a:p>
            <a:pPr marL="457200" indent="-457200">
              <a:buFont typeface="Arial" panose="020B0604020202020204" pitchFamily="34" charset="0"/>
              <a:buChar char="•"/>
            </a:pPr>
            <a:r>
              <a:rPr lang="en-US" sz="2600" dirty="0">
                <a:latin typeface="Montserrat"/>
                <a:ea typeface="+mn-lt"/>
                <a:cs typeface="+mn-lt"/>
              </a:rPr>
              <a:t>The common fear of delegating is that it will take longer (it does in the moment), or that it will not come out right (it sometimes won’t). </a:t>
            </a:r>
          </a:p>
        </p:txBody>
      </p:sp>
      <p:sp>
        <p:nvSpPr>
          <p:cNvPr id="6" name="Subtitle 2">
            <a:extLst>
              <a:ext uri="{FF2B5EF4-FFF2-40B4-BE49-F238E27FC236}">
                <a16:creationId xmlns:a16="http://schemas.microsoft.com/office/drawing/2014/main" id="{2FC51258-5D5D-0F40-83BD-F04327FC89F0}"/>
              </a:ext>
            </a:extLst>
          </p:cNvPr>
          <p:cNvSpPr txBox="1">
            <a:spLocks/>
          </p:cNvSpPr>
          <p:nvPr/>
        </p:nvSpPr>
        <p:spPr>
          <a:xfrm>
            <a:off x="609033" y="263800"/>
            <a:ext cx="11059864" cy="95405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dirty="0">
                <a:solidFill>
                  <a:schemeClr val="bg1"/>
                </a:solidFill>
                <a:latin typeface="Montserrat"/>
                <a:ea typeface="Open Sans"/>
                <a:cs typeface="Open Sans"/>
              </a:rPr>
              <a:t>Delegate everything, but sex</a:t>
            </a:r>
          </a:p>
        </p:txBody>
      </p:sp>
    </p:spTree>
    <p:extLst>
      <p:ext uri="{BB962C8B-B14F-4D97-AF65-F5344CB8AC3E}">
        <p14:creationId xmlns:p14="http://schemas.microsoft.com/office/powerpoint/2010/main" val="3401315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BBF30E-F22B-4B47-AC6C-4D2CA2BF89CE}"/>
              </a:ext>
            </a:extLst>
          </p:cNvPr>
          <p:cNvPicPr>
            <a:picLocks noChangeAspect="1"/>
          </p:cNvPicPr>
          <p:nvPr/>
        </p:nvPicPr>
        <p:blipFill>
          <a:blip r:embed="rId2"/>
          <a:srcRect l="14185" r="14185"/>
          <a:stretch/>
        </p:blipFill>
        <p:spPr>
          <a:xfrm>
            <a:off x="0" y="0"/>
            <a:ext cx="7362826" cy="6858000"/>
          </a:xfrm>
          <a:prstGeom prst="rect">
            <a:avLst/>
          </a:prstGeom>
        </p:spPr>
      </p:pic>
      <p:sp>
        <p:nvSpPr>
          <p:cNvPr id="8" name="TextBox 7">
            <a:extLst>
              <a:ext uri="{FF2B5EF4-FFF2-40B4-BE49-F238E27FC236}">
                <a16:creationId xmlns:a16="http://schemas.microsoft.com/office/drawing/2014/main" id="{B7E8A5F8-D06D-8342-8190-2E94A1C500B5}"/>
              </a:ext>
            </a:extLst>
          </p:cNvPr>
          <p:cNvSpPr txBox="1"/>
          <p:nvPr/>
        </p:nvSpPr>
        <p:spPr>
          <a:xfrm>
            <a:off x="7802269" y="3529896"/>
            <a:ext cx="4163307" cy="1631216"/>
          </a:xfrm>
          <a:prstGeom prst="rect">
            <a:avLst/>
          </a:prstGeom>
          <a:noFill/>
        </p:spPr>
        <p:txBody>
          <a:bodyPr wrap="square" lIns="91440" tIns="45720" rIns="91440" bIns="45720" rtlCol="0" anchor="t">
            <a:spAutoFit/>
          </a:bodyPr>
          <a:lstStyle/>
          <a:p>
            <a:r>
              <a:rPr lang="en-US" sz="2000" dirty="0">
                <a:latin typeface="Montserrat"/>
                <a:ea typeface="+mn-lt"/>
                <a:cs typeface="+mn-lt"/>
              </a:rPr>
              <a:t>Spend most of your money on digital advertising​</a:t>
            </a:r>
          </a:p>
          <a:p>
            <a:endParaRPr lang="en-US" sz="2000" dirty="0">
              <a:latin typeface="Montserrat"/>
              <a:ea typeface="+mn-lt"/>
              <a:cs typeface="+mn-lt"/>
            </a:endParaRPr>
          </a:p>
          <a:p>
            <a:r>
              <a:rPr lang="en-US" sz="2000" dirty="0">
                <a:latin typeface="Montserrat"/>
                <a:ea typeface="+mn-lt"/>
                <a:cs typeface="+mn-lt"/>
              </a:rPr>
              <a:t>Follow up on lead in 5 minutes or less​</a:t>
            </a:r>
          </a:p>
        </p:txBody>
      </p:sp>
      <p:sp>
        <p:nvSpPr>
          <p:cNvPr id="5" name="Subtitle 2">
            <a:extLst>
              <a:ext uri="{FF2B5EF4-FFF2-40B4-BE49-F238E27FC236}">
                <a16:creationId xmlns:a16="http://schemas.microsoft.com/office/drawing/2014/main" id="{C7F013DB-AE73-E746-90EF-D4B676D5C53E}"/>
              </a:ext>
            </a:extLst>
          </p:cNvPr>
          <p:cNvSpPr txBox="1">
            <a:spLocks/>
          </p:cNvSpPr>
          <p:nvPr/>
        </p:nvSpPr>
        <p:spPr>
          <a:xfrm>
            <a:off x="7802269" y="665977"/>
            <a:ext cx="3899580" cy="266212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dirty="0">
                <a:solidFill>
                  <a:srgbClr val="4B878B"/>
                </a:solidFill>
                <a:latin typeface="Montserrat"/>
                <a:ea typeface="Open Sans"/>
                <a:cs typeface="Open Sans"/>
              </a:rPr>
              <a:t>Get a funnel to create leads with no risk &amp; low risk offers.​</a:t>
            </a:r>
          </a:p>
        </p:txBody>
      </p:sp>
      <p:sp>
        <p:nvSpPr>
          <p:cNvPr id="6" name="Rectangle 5">
            <a:extLst>
              <a:ext uri="{FF2B5EF4-FFF2-40B4-BE49-F238E27FC236}">
                <a16:creationId xmlns:a16="http://schemas.microsoft.com/office/drawing/2014/main" id="{57F53351-A186-9C4C-AA6D-72B685DF3815}"/>
              </a:ext>
            </a:extLst>
          </p:cNvPr>
          <p:cNvSpPr/>
          <p:nvPr/>
        </p:nvSpPr>
        <p:spPr>
          <a:xfrm>
            <a:off x="0" y="1"/>
            <a:ext cx="12192000" cy="464186"/>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26709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C663A0C-186A-9946-82D0-42909D99F3E7}"/>
              </a:ext>
            </a:extLst>
          </p:cNvPr>
          <p:cNvSpPr/>
          <p:nvPr/>
        </p:nvSpPr>
        <p:spPr>
          <a:xfrm>
            <a:off x="0" y="0"/>
            <a:ext cx="12192000" cy="1315363"/>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 logo&#10;&#10;Description automatically generated">
            <a:extLst>
              <a:ext uri="{FF2B5EF4-FFF2-40B4-BE49-F238E27FC236}">
                <a16:creationId xmlns:a16="http://schemas.microsoft.com/office/drawing/2014/main" id="{E9CF6ADA-C3A9-8940-9744-8B789D4DFDF2}"/>
              </a:ext>
            </a:extLst>
          </p:cNvPr>
          <p:cNvPicPr>
            <a:picLocks noChangeAspect="1"/>
          </p:cNvPicPr>
          <p:nvPr/>
        </p:nvPicPr>
        <p:blipFill>
          <a:blip r:embed="rId2"/>
          <a:stretch>
            <a:fillRect/>
          </a:stretch>
        </p:blipFill>
        <p:spPr>
          <a:xfrm>
            <a:off x="725641" y="5484082"/>
            <a:ext cx="2353891" cy="954055"/>
          </a:xfrm>
          <a:prstGeom prst="rect">
            <a:avLst/>
          </a:prstGeom>
        </p:spPr>
      </p:pic>
      <p:sp>
        <p:nvSpPr>
          <p:cNvPr id="9" name="TextBox 8">
            <a:extLst>
              <a:ext uri="{FF2B5EF4-FFF2-40B4-BE49-F238E27FC236}">
                <a16:creationId xmlns:a16="http://schemas.microsoft.com/office/drawing/2014/main" id="{CED665CE-1A06-CB46-8F25-69009F357BF5}"/>
              </a:ext>
            </a:extLst>
          </p:cNvPr>
          <p:cNvSpPr txBox="1"/>
          <p:nvPr/>
        </p:nvSpPr>
        <p:spPr>
          <a:xfrm>
            <a:off x="736152" y="2382352"/>
            <a:ext cx="10805626" cy="3293209"/>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US" sz="2600" dirty="0">
                <a:latin typeface="Montserrat"/>
                <a:ea typeface="+mn-lt"/>
                <a:cs typeface="+mn-lt"/>
              </a:rPr>
              <a:t>A wonderful thought exercise to figure out what you should be doing is this:</a:t>
            </a:r>
          </a:p>
          <a:p>
            <a:pPr marL="457200" indent="-457200">
              <a:buFont typeface="Arial" panose="020B0604020202020204" pitchFamily="34" charset="0"/>
              <a:buChar char="•"/>
            </a:pPr>
            <a:r>
              <a:rPr lang="en-US" sz="2600" dirty="0">
                <a:latin typeface="Montserrat"/>
                <a:ea typeface="+mn-lt"/>
                <a:cs typeface="+mn-lt"/>
              </a:rPr>
              <a:t>Imagine that you </a:t>
            </a:r>
            <a:r>
              <a:rPr lang="en-US" sz="2600" b="1" dirty="0">
                <a:latin typeface="Montserrat"/>
                <a:ea typeface="+mn-lt"/>
                <a:cs typeface="+mn-lt"/>
              </a:rPr>
              <a:t>delegate 100 percent of the work you are doing right now</a:t>
            </a:r>
            <a:r>
              <a:rPr lang="en-US" sz="2600" dirty="0">
                <a:latin typeface="Montserrat"/>
                <a:ea typeface="+mn-lt"/>
                <a:cs typeface="+mn-lt"/>
              </a:rPr>
              <a:t>. Yes, 100 percent. So you get to work the next day and </a:t>
            </a:r>
            <a:r>
              <a:rPr lang="en-US" sz="2600" b="1" dirty="0">
                <a:latin typeface="Montserrat"/>
                <a:ea typeface="+mn-lt"/>
                <a:cs typeface="+mn-lt"/>
              </a:rPr>
              <a:t>you have absolutely nothing on your task list</a:t>
            </a:r>
            <a:r>
              <a:rPr lang="en-US" sz="2600" dirty="0">
                <a:latin typeface="Montserrat"/>
                <a:ea typeface="+mn-lt"/>
                <a:cs typeface="+mn-lt"/>
              </a:rPr>
              <a:t>.</a:t>
            </a:r>
          </a:p>
          <a:p>
            <a:pPr marL="457200" indent="-457200">
              <a:buFont typeface="Arial" panose="020B0604020202020204" pitchFamily="34" charset="0"/>
              <a:buChar char="•"/>
            </a:pPr>
            <a:r>
              <a:rPr lang="en-US" sz="2600" dirty="0">
                <a:latin typeface="Montserrat"/>
                <a:ea typeface="+mn-lt"/>
                <a:cs typeface="+mn-lt"/>
              </a:rPr>
              <a:t>Then what would you do? What new, higher-level, value added stuff would you do? </a:t>
            </a:r>
            <a:r>
              <a:rPr lang="en-US" sz="2600" b="1" dirty="0">
                <a:latin typeface="Montserrat"/>
                <a:ea typeface="+mn-lt"/>
                <a:cs typeface="+mn-lt"/>
              </a:rPr>
              <a:t>What are the top 5 things you love to do?</a:t>
            </a:r>
          </a:p>
        </p:txBody>
      </p:sp>
      <p:sp>
        <p:nvSpPr>
          <p:cNvPr id="6" name="Subtitle 2">
            <a:extLst>
              <a:ext uri="{FF2B5EF4-FFF2-40B4-BE49-F238E27FC236}">
                <a16:creationId xmlns:a16="http://schemas.microsoft.com/office/drawing/2014/main" id="{2FC51258-5D5D-0F40-83BD-F04327FC89F0}"/>
              </a:ext>
            </a:extLst>
          </p:cNvPr>
          <p:cNvSpPr txBox="1">
            <a:spLocks/>
          </p:cNvSpPr>
          <p:nvPr/>
        </p:nvSpPr>
        <p:spPr>
          <a:xfrm>
            <a:off x="609033" y="263800"/>
            <a:ext cx="11059864" cy="95405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dirty="0">
                <a:solidFill>
                  <a:schemeClr val="bg1"/>
                </a:solidFill>
                <a:latin typeface="Montserrat"/>
                <a:ea typeface="Open Sans"/>
                <a:cs typeface="Open Sans"/>
              </a:rPr>
              <a:t>Delegate everything, but sex</a:t>
            </a:r>
          </a:p>
        </p:txBody>
      </p:sp>
      <p:sp>
        <p:nvSpPr>
          <p:cNvPr id="7" name="Subtitle 2">
            <a:extLst>
              <a:ext uri="{FF2B5EF4-FFF2-40B4-BE49-F238E27FC236}">
                <a16:creationId xmlns:a16="http://schemas.microsoft.com/office/drawing/2014/main" id="{F5459829-9509-C74C-AFBF-7252C95BCCC7}"/>
              </a:ext>
            </a:extLst>
          </p:cNvPr>
          <p:cNvSpPr txBox="1">
            <a:spLocks/>
          </p:cNvSpPr>
          <p:nvPr/>
        </p:nvSpPr>
        <p:spPr>
          <a:xfrm>
            <a:off x="736152" y="1579163"/>
            <a:ext cx="10693848" cy="460513"/>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500" b="1" dirty="0">
                <a:solidFill>
                  <a:srgbClr val="D01C1F"/>
                </a:solidFill>
                <a:latin typeface="Montserrat"/>
                <a:ea typeface="Open Sans"/>
                <a:cs typeface="Open Sans"/>
              </a:rPr>
              <a:t>Exercise #1</a:t>
            </a:r>
          </a:p>
        </p:txBody>
      </p:sp>
    </p:spTree>
    <p:extLst>
      <p:ext uri="{BB962C8B-B14F-4D97-AF65-F5344CB8AC3E}">
        <p14:creationId xmlns:p14="http://schemas.microsoft.com/office/powerpoint/2010/main" val="40485828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0B6B2A-5D20-954D-9846-F9E09859C1B7}"/>
              </a:ext>
            </a:extLst>
          </p:cNvPr>
          <p:cNvSpPr/>
          <p:nvPr/>
        </p:nvSpPr>
        <p:spPr>
          <a:xfrm>
            <a:off x="0" y="0"/>
            <a:ext cx="12192000" cy="1315363"/>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ED665CE-1A06-CB46-8F25-69009F357BF5}"/>
              </a:ext>
            </a:extLst>
          </p:cNvPr>
          <p:cNvSpPr txBox="1"/>
          <p:nvPr/>
        </p:nvSpPr>
        <p:spPr>
          <a:xfrm>
            <a:off x="736152" y="2382352"/>
            <a:ext cx="10805626" cy="3693319"/>
          </a:xfrm>
          <a:prstGeom prst="rect">
            <a:avLst/>
          </a:prstGeom>
          <a:noFill/>
        </p:spPr>
        <p:txBody>
          <a:bodyPr wrap="square" lIns="91440" tIns="45720" rIns="91440" bIns="45720" rtlCol="0" anchor="t">
            <a:spAutoFit/>
          </a:bodyPr>
          <a:lstStyle/>
          <a:p>
            <a:r>
              <a:rPr lang="en-US" sz="2600" dirty="0">
                <a:latin typeface="Montserrat"/>
                <a:ea typeface="+mn-lt"/>
                <a:cs typeface="+mn-lt"/>
              </a:rPr>
              <a:t>If you don’t know, and you can’t see what else you should be doing at your level, there are two groups of people you should talk to.</a:t>
            </a:r>
          </a:p>
          <a:p>
            <a:pPr marL="514350" indent="-514350">
              <a:buFont typeface="+mj-lt"/>
              <a:buAutoNum type="arabicPeriod"/>
            </a:pPr>
            <a:r>
              <a:rPr lang="en-US" sz="2600" b="1" dirty="0">
                <a:latin typeface="Montserrat"/>
                <a:ea typeface="+mn-lt"/>
                <a:cs typeface="+mn-lt"/>
              </a:rPr>
              <a:t>Individuals</a:t>
            </a:r>
            <a:r>
              <a:rPr lang="en-US" sz="2600" dirty="0">
                <a:latin typeface="Montserrat"/>
                <a:ea typeface="+mn-lt"/>
                <a:cs typeface="+mn-lt"/>
              </a:rPr>
              <a:t>: First have one-on-one meetings with the individuals in your organization. Ask them what is working and not working. I promise you will get an earful of issues and ideas that “if only management would work on” things would be better. This is how I always figured out what to do when starting a new job.</a:t>
            </a:r>
          </a:p>
        </p:txBody>
      </p:sp>
      <p:sp>
        <p:nvSpPr>
          <p:cNvPr id="6" name="Subtitle 2">
            <a:extLst>
              <a:ext uri="{FF2B5EF4-FFF2-40B4-BE49-F238E27FC236}">
                <a16:creationId xmlns:a16="http://schemas.microsoft.com/office/drawing/2014/main" id="{2FC51258-5D5D-0F40-83BD-F04327FC89F0}"/>
              </a:ext>
            </a:extLst>
          </p:cNvPr>
          <p:cNvSpPr txBox="1">
            <a:spLocks/>
          </p:cNvSpPr>
          <p:nvPr/>
        </p:nvSpPr>
        <p:spPr>
          <a:xfrm>
            <a:off x="609033" y="263800"/>
            <a:ext cx="11059864" cy="95405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dirty="0">
                <a:solidFill>
                  <a:schemeClr val="bg1"/>
                </a:solidFill>
                <a:latin typeface="Montserrat"/>
                <a:ea typeface="Open Sans"/>
                <a:cs typeface="Open Sans"/>
              </a:rPr>
              <a:t>Delegate everything, but sex</a:t>
            </a:r>
          </a:p>
        </p:txBody>
      </p:sp>
      <p:sp>
        <p:nvSpPr>
          <p:cNvPr id="7" name="Subtitle 2">
            <a:extLst>
              <a:ext uri="{FF2B5EF4-FFF2-40B4-BE49-F238E27FC236}">
                <a16:creationId xmlns:a16="http://schemas.microsoft.com/office/drawing/2014/main" id="{F5459829-9509-C74C-AFBF-7252C95BCCC7}"/>
              </a:ext>
            </a:extLst>
          </p:cNvPr>
          <p:cNvSpPr txBox="1">
            <a:spLocks/>
          </p:cNvSpPr>
          <p:nvPr/>
        </p:nvSpPr>
        <p:spPr>
          <a:xfrm>
            <a:off x="736152" y="1579163"/>
            <a:ext cx="10693848" cy="460513"/>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500" b="1" dirty="0">
                <a:solidFill>
                  <a:srgbClr val="D01C1F"/>
                </a:solidFill>
                <a:latin typeface="Montserrat"/>
                <a:ea typeface="Open Sans"/>
                <a:cs typeface="Open Sans"/>
              </a:rPr>
              <a:t>Exercise #2</a:t>
            </a:r>
          </a:p>
        </p:txBody>
      </p:sp>
    </p:spTree>
    <p:extLst>
      <p:ext uri="{BB962C8B-B14F-4D97-AF65-F5344CB8AC3E}">
        <p14:creationId xmlns:p14="http://schemas.microsoft.com/office/powerpoint/2010/main" val="26765504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F54A05-FAC4-1247-B6E4-329DFF51C1D1}"/>
              </a:ext>
            </a:extLst>
          </p:cNvPr>
          <p:cNvSpPr/>
          <p:nvPr/>
        </p:nvSpPr>
        <p:spPr>
          <a:xfrm>
            <a:off x="0" y="0"/>
            <a:ext cx="12192000" cy="1315363"/>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ED665CE-1A06-CB46-8F25-69009F357BF5}"/>
              </a:ext>
            </a:extLst>
          </p:cNvPr>
          <p:cNvSpPr txBox="1"/>
          <p:nvPr/>
        </p:nvSpPr>
        <p:spPr>
          <a:xfrm>
            <a:off x="736152" y="2382352"/>
            <a:ext cx="10805626" cy="2492990"/>
          </a:xfrm>
          <a:prstGeom prst="rect">
            <a:avLst/>
          </a:prstGeom>
          <a:noFill/>
        </p:spPr>
        <p:txBody>
          <a:bodyPr wrap="square" lIns="91440" tIns="45720" rIns="91440" bIns="45720" rtlCol="0" anchor="t">
            <a:spAutoFit/>
          </a:bodyPr>
          <a:lstStyle/>
          <a:p>
            <a:r>
              <a:rPr lang="en-US" sz="2600" b="1" dirty="0">
                <a:latin typeface="Montserrat"/>
                <a:ea typeface="+mn-lt"/>
                <a:cs typeface="+mn-lt"/>
              </a:rPr>
              <a:t>2.   Sit and watch what people are doing and see how to make it more efficient.</a:t>
            </a:r>
          </a:p>
          <a:p>
            <a:endParaRPr lang="en-US" sz="2600" b="1" dirty="0">
              <a:latin typeface="Montserrat"/>
              <a:ea typeface="+mn-lt"/>
              <a:cs typeface="+mn-lt"/>
            </a:endParaRPr>
          </a:p>
          <a:p>
            <a:r>
              <a:rPr lang="en-US" sz="2600" dirty="0">
                <a:latin typeface="Montserrat"/>
                <a:ea typeface="+mn-lt"/>
                <a:cs typeface="+mn-lt"/>
              </a:rPr>
              <a:t>You also need strive to block, reduce, or eliminate the tedious and negative crap that will fill up your time (and your soul) if you don’t do something on purpose to prevent it.</a:t>
            </a:r>
          </a:p>
        </p:txBody>
      </p:sp>
      <p:sp>
        <p:nvSpPr>
          <p:cNvPr id="6" name="Subtitle 2">
            <a:extLst>
              <a:ext uri="{FF2B5EF4-FFF2-40B4-BE49-F238E27FC236}">
                <a16:creationId xmlns:a16="http://schemas.microsoft.com/office/drawing/2014/main" id="{2FC51258-5D5D-0F40-83BD-F04327FC89F0}"/>
              </a:ext>
            </a:extLst>
          </p:cNvPr>
          <p:cNvSpPr txBox="1">
            <a:spLocks/>
          </p:cNvSpPr>
          <p:nvPr/>
        </p:nvSpPr>
        <p:spPr>
          <a:xfrm>
            <a:off x="609033" y="263800"/>
            <a:ext cx="11059864" cy="95405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dirty="0">
                <a:solidFill>
                  <a:schemeClr val="bg1"/>
                </a:solidFill>
                <a:latin typeface="Montserrat"/>
                <a:ea typeface="Open Sans"/>
                <a:cs typeface="Open Sans"/>
              </a:rPr>
              <a:t>Delegate everything, but sex</a:t>
            </a:r>
          </a:p>
        </p:txBody>
      </p:sp>
      <p:sp>
        <p:nvSpPr>
          <p:cNvPr id="7" name="Subtitle 2">
            <a:extLst>
              <a:ext uri="{FF2B5EF4-FFF2-40B4-BE49-F238E27FC236}">
                <a16:creationId xmlns:a16="http://schemas.microsoft.com/office/drawing/2014/main" id="{F5459829-9509-C74C-AFBF-7252C95BCCC7}"/>
              </a:ext>
            </a:extLst>
          </p:cNvPr>
          <p:cNvSpPr txBox="1">
            <a:spLocks/>
          </p:cNvSpPr>
          <p:nvPr/>
        </p:nvSpPr>
        <p:spPr>
          <a:xfrm>
            <a:off x="736152" y="1579163"/>
            <a:ext cx="10693848" cy="460513"/>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500" b="1" dirty="0">
                <a:solidFill>
                  <a:srgbClr val="D01C1F"/>
                </a:solidFill>
                <a:latin typeface="Montserrat"/>
                <a:ea typeface="Open Sans"/>
                <a:cs typeface="Open Sans"/>
              </a:rPr>
              <a:t>Exercise #2</a:t>
            </a:r>
          </a:p>
        </p:txBody>
      </p:sp>
    </p:spTree>
    <p:extLst>
      <p:ext uri="{BB962C8B-B14F-4D97-AF65-F5344CB8AC3E}">
        <p14:creationId xmlns:p14="http://schemas.microsoft.com/office/powerpoint/2010/main" val="4974491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BBF30E-F22B-4B47-AC6C-4D2CA2BF89CE}"/>
              </a:ext>
            </a:extLst>
          </p:cNvPr>
          <p:cNvPicPr>
            <a:picLocks noChangeAspect="1"/>
          </p:cNvPicPr>
          <p:nvPr/>
        </p:nvPicPr>
        <p:blipFill>
          <a:blip r:embed="rId2"/>
          <a:srcRect l="14185" r="14185"/>
          <a:stretch/>
        </p:blipFill>
        <p:spPr>
          <a:xfrm>
            <a:off x="0" y="0"/>
            <a:ext cx="7362826" cy="6858000"/>
          </a:xfrm>
          <a:prstGeom prst="rect">
            <a:avLst/>
          </a:prstGeom>
        </p:spPr>
      </p:pic>
      <p:sp>
        <p:nvSpPr>
          <p:cNvPr id="5" name="Subtitle 2">
            <a:extLst>
              <a:ext uri="{FF2B5EF4-FFF2-40B4-BE49-F238E27FC236}">
                <a16:creationId xmlns:a16="http://schemas.microsoft.com/office/drawing/2014/main" id="{C7F013DB-AE73-E746-90EF-D4B676D5C53E}"/>
              </a:ext>
            </a:extLst>
          </p:cNvPr>
          <p:cNvSpPr txBox="1">
            <a:spLocks/>
          </p:cNvSpPr>
          <p:nvPr/>
        </p:nvSpPr>
        <p:spPr>
          <a:xfrm>
            <a:off x="7802269" y="665977"/>
            <a:ext cx="3899580" cy="266212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dirty="0">
                <a:solidFill>
                  <a:srgbClr val="4B878B"/>
                </a:solidFill>
                <a:latin typeface="Montserrat"/>
                <a:ea typeface="Open Sans"/>
                <a:cs typeface="Open Sans"/>
              </a:rPr>
              <a:t>Focus on lead measure, not lag measure</a:t>
            </a:r>
          </a:p>
        </p:txBody>
      </p:sp>
      <p:sp>
        <p:nvSpPr>
          <p:cNvPr id="4" name="Rectangle 3">
            <a:extLst>
              <a:ext uri="{FF2B5EF4-FFF2-40B4-BE49-F238E27FC236}">
                <a16:creationId xmlns:a16="http://schemas.microsoft.com/office/drawing/2014/main" id="{84DF3D7C-B636-0242-B9C8-E3FBBCFD1CC4}"/>
              </a:ext>
            </a:extLst>
          </p:cNvPr>
          <p:cNvSpPr/>
          <p:nvPr/>
        </p:nvSpPr>
        <p:spPr>
          <a:xfrm>
            <a:off x="0" y="1"/>
            <a:ext cx="12192000" cy="464186"/>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30691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630987-05E8-E84B-8747-9DC874568DAC}"/>
              </a:ext>
            </a:extLst>
          </p:cNvPr>
          <p:cNvSpPr/>
          <p:nvPr/>
        </p:nvSpPr>
        <p:spPr>
          <a:xfrm>
            <a:off x="0" y="0"/>
            <a:ext cx="12192000" cy="1315363"/>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 logo&#10;&#10;Description automatically generated">
            <a:extLst>
              <a:ext uri="{FF2B5EF4-FFF2-40B4-BE49-F238E27FC236}">
                <a16:creationId xmlns:a16="http://schemas.microsoft.com/office/drawing/2014/main" id="{E9CF6ADA-C3A9-8940-9744-8B789D4DFDF2}"/>
              </a:ext>
            </a:extLst>
          </p:cNvPr>
          <p:cNvPicPr>
            <a:picLocks noChangeAspect="1"/>
          </p:cNvPicPr>
          <p:nvPr/>
        </p:nvPicPr>
        <p:blipFill>
          <a:blip r:embed="rId2"/>
          <a:stretch>
            <a:fillRect/>
          </a:stretch>
        </p:blipFill>
        <p:spPr>
          <a:xfrm>
            <a:off x="725641" y="5484082"/>
            <a:ext cx="2353891" cy="954055"/>
          </a:xfrm>
          <a:prstGeom prst="rect">
            <a:avLst/>
          </a:prstGeom>
        </p:spPr>
      </p:pic>
      <p:sp>
        <p:nvSpPr>
          <p:cNvPr id="9" name="TextBox 8">
            <a:extLst>
              <a:ext uri="{FF2B5EF4-FFF2-40B4-BE49-F238E27FC236}">
                <a16:creationId xmlns:a16="http://schemas.microsoft.com/office/drawing/2014/main" id="{CED665CE-1A06-CB46-8F25-69009F357BF5}"/>
              </a:ext>
            </a:extLst>
          </p:cNvPr>
          <p:cNvSpPr txBox="1"/>
          <p:nvPr/>
        </p:nvSpPr>
        <p:spPr>
          <a:xfrm>
            <a:off x="736152" y="2382352"/>
            <a:ext cx="10805626" cy="1692771"/>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US" sz="2600" dirty="0">
                <a:latin typeface="Montserrat"/>
                <a:ea typeface="+mn-lt"/>
                <a:cs typeface="+mn-lt"/>
              </a:rPr>
              <a:t>Client Satisfaction </a:t>
            </a:r>
          </a:p>
          <a:p>
            <a:pPr marL="457200" indent="-457200">
              <a:buFont typeface="Arial" panose="020B0604020202020204" pitchFamily="34" charset="0"/>
              <a:buChar char="•"/>
            </a:pPr>
            <a:r>
              <a:rPr lang="en-US" sz="2600" dirty="0">
                <a:latin typeface="Montserrat"/>
                <a:ea typeface="+mn-lt"/>
                <a:cs typeface="+mn-lt"/>
              </a:rPr>
              <a:t>Employee Satisfaction </a:t>
            </a:r>
          </a:p>
          <a:p>
            <a:pPr marL="457200" indent="-457200">
              <a:buFont typeface="Arial" panose="020B0604020202020204" pitchFamily="34" charset="0"/>
              <a:buChar char="•"/>
            </a:pPr>
            <a:r>
              <a:rPr lang="en-US" sz="2600" dirty="0">
                <a:latin typeface="Montserrat"/>
                <a:ea typeface="+mn-lt"/>
                <a:cs typeface="+mn-lt"/>
              </a:rPr>
              <a:t>Revenue </a:t>
            </a:r>
          </a:p>
          <a:p>
            <a:pPr marL="457200" indent="-457200">
              <a:buFont typeface="Arial" panose="020B0604020202020204" pitchFamily="34" charset="0"/>
              <a:buChar char="•"/>
            </a:pPr>
            <a:r>
              <a:rPr lang="en-US" sz="2600" dirty="0">
                <a:latin typeface="Montserrat"/>
                <a:ea typeface="+mn-lt"/>
                <a:cs typeface="+mn-lt"/>
              </a:rPr>
              <a:t>Profitability </a:t>
            </a:r>
          </a:p>
        </p:txBody>
      </p:sp>
      <p:sp>
        <p:nvSpPr>
          <p:cNvPr id="6" name="Subtitle 2">
            <a:extLst>
              <a:ext uri="{FF2B5EF4-FFF2-40B4-BE49-F238E27FC236}">
                <a16:creationId xmlns:a16="http://schemas.microsoft.com/office/drawing/2014/main" id="{2FC51258-5D5D-0F40-83BD-F04327FC89F0}"/>
              </a:ext>
            </a:extLst>
          </p:cNvPr>
          <p:cNvSpPr txBox="1">
            <a:spLocks/>
          </p:cNvSpPr>
          <p:nvPr/>
        </p:nvSpPr>
        <p:spPr>
          <a:xfrm>
            <a:off x="609033" y="263800"/>
            <a:ext cx="11059864" cy="95405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dirty="0">
                <a:solidFill>
                  <a:schemeClr val="bg1"/>
                </a:solidFill>
                <a:latin typeface="Montserrat"/>
                <a:ea typeface="Open Sans"/>
                <a:cs typeface="Open Sans"/>
              </a:rPr>
              <a:t>Lead not Lag Measure</a:t>
            </a:r>
          </a:p>
        </p:txBody>
      </p:sp>
    </p:spTree>
    <p:extLst>
      <p:ext uri="{BB962C8B-B14F-4D97-AF65-F5344CB8AC3E}">
        <p14:creationId xmlns:p14="http://schemas.microsoft.com/office/powerpoint/2010/main" val="2625754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E2B11B6-EC75-0249-A8ED-E0ACB8141646}"/>
              </a:ext>
            </a:extLst>
          </p:cNvPr>
          <p:cNvSpPr/>
          <p:nvPr/>
        </p:nvSpPr>
        <p:spPr>
          <a:xfrm>
            <a:off x="0" y="0"/>
            <a:ext cx="12192000" cy="1315363"/>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a:extLst>
              <a:ext uri="{FF2B5EF4-FFF2-40B4-BE49-F238E27FC236}">
                <a16:creationId xmlns:a16="http://schemas.microsoft.com/office/drawing/2014/main" id="{2FC51258-5D5D-0F40-83BD-F04327FC89F0}"/>
              </a:ext>
            </a:extLst>
          </p:cNvPr>
          <p:cNvSpPr txBox="1">
            <a:spLocks/>
          </p:cNvSpPr>
          <p:nvPr/>
        </p:nvSpPr>
        <p:spPr>
          <a:xfrm>
            <a:off x="609033" y="263800"/>
            <a:ext cx="11059864" cy="95405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dirty="0">
                <a:solidFill>
                  <a:schemeClr val="bg1"/>
                </a:solidFill>
                <a:latin typeface="Montserrat"/>
                <a:ea typeface="Open Sans"/>
                <a:cs typeface="Open Sans"/>
              </a:rPr>
              <a:t>Act on Lead Measures</a:t>
            </a:r>
          </a:p>
        </p:txBody>
      </p:sp>
      <p:sp>
        <p:nvSpPr>
          <p:cNvPr id="7" name="Content Placeholder 2">
            <a:extLst>
              <a:ext uri="{FF2B5EF4-FFF2-40B4-BE49-F238E27FC236}">
                <a16:creationId xmlns:a16="http://schemas.microsoft.com/office/drawing/2014/main" id="{82D27206-8720-E241-A651-DBBE45556E77}"/>
              </a:ext>
            </a:extLst>
          </p:cNvPr>
          <p:cNvSpPr txBox="1">
            <a:spLocks/>
          </p:cNvSpPr>
          <p:nvPr/>
        </p:nvSpPr>
        <p:spPr>
          <a:xfrm>
            <a:off x="511560" y="1349174"/>
            <a:ext cx="10695340" cy="575027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b="1" u="sng">
                <a:latin typeface="Avenir Black" charset="0"/>
                <a:ea typeface="Avenir Black" charset="0"/>
                <a:cs typeface="Avenir Black" charset="0"/>
              </a:rPr>
              <a:t>Lag Measurement</a:t>
            </a:r>
          </a:p>
          <a:p>
            <a:r>
              <a:rPr lang="en-US" sz="3200" b="1">
                <a:latin typeface="Avenir Book" charset="0"/>
                <a:ea typeface="Avenir Book" charset="0"/>
                <a:cs typeface="Avenir Book" charset="0"/>
              </a:rPr>
              <a:t>Measures The Goal or a Result</a:t>
            </a:r>
          </a:p>
          <a:p>
            <a:r>
              <a:rPr lang="en-US" sz="3200" b="1" u="sng">
                <a:latin typeface="Avenir Black" charset="0"/>
                <a:ea typeface="Avenir Black" charset="0"/>
                <a:cs typeface="Avenir Black" charset="0"/>
              </a:rPr>
              <a:t>Lead Measurement</a:t>
            </a:r>
          </a:p>
          <a:p>
            <a:r>
              <a:rPr lang="en-US" sz="3200" b="1">
                <a:latin typeface="Avenir Book" charset="0"/>
                <a:ea typeface="Avenir Book" charset="0"/>
                <a:cs typeface="Avenir Book" charset="0"/>
              </a:rPr>
              <a:t>Measures something that leads to a goal</a:t>
            </a:r>
          </a:p>
          <a:p>
            <a:endParaRPr lang="en-US" dirty="0"/>
          </a:p>
        </p:txBody>
      </p:sp>
      <p:pic>
        <p:nvPicPr>
          <p:cNvPr id="10" name="Picture 9">
            <a:extLst>
              <a:ext uri="{FF2B5EF4-FFF2-40B4-BE49-F238E27FC236}">
                <a16:creationId xmlns:a16="http://schemas.microsoft.com/office/drawing/2014/main" id="{835E9349-E4C4-2D46-A4B4-1CED90FE6E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189" y="3795150"/>
            <a:ext cx="7094277" cy="3056729"/>
          </a:xfrm>
          <a:prstGeom prst="rect">
            <a:avLst/>
          </a:prstGeom>
        </p:spPr>
      </p:pic>
    </p:spTree>
    <p:extLst>
      <p:ext uri="{BB962C8B-B14F-4D97-AF65-F5344CB8AC3E}">
        <p14:creationId xmlns:p14="http://schemas.microsoft.com/office/powerpoint/2010/main" val="28744917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A3784C8-8DFF-7244-87C9-B313B25480B9}"/>
              </a:ext>
            </a:extLst>
          </p:cNvPr>
          <p:cNvSpPr/>
          <p:nvPr/>
        </p:nvSpPr>
        <p:spPr>
          <a:xfrm>
            <a:off x="0" y="0"/>
            <a:ext cx="12192000" cy="1315363"/>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a:extLst>
              <a:ext uri="{FF2B5EF4-FFF2-40B4-BE49-F238E27FC236}">
                <a16:creationId xmlns:a16="http://schemas.microsoft.com/office/drawing/2014/main" id="{2FC51258-5D5D-0F40-83BD-F04327FC89F0}"/>
              </a:ext>
            </a:extLst>
          </p:cNvPr>
          <p:cNvSpPr txBox="1">
            <a:spLocks/>
          </p:cNvSpPr>
          <p:nvPr/>
        </p:nvSpPr>
        <p:spPr>
          <a:xfrm>
            <a:off x="609033" y="263800"/>
            <a:ext cx="11059864" cy="95405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dirty="0">
                <a:solidFill>
                  <a:schemeClr val="bg1"/>
                </a:solidFill>
                <a:latin typeface="Montserrat"/>
                <a:ea typeface="Open Sans"/>
                <a:cs typeface="Open Sans"/>
              </a:rPr>
              <a:t>Lead not Lag Measure</a:t>
            </a:r>
          </a:p>
        </p:txBody>
      </p:sp>
      <p:pic>
        <p:nvPicPr>
          <p:cNvPr id="8" name="Picture 7">
            <a:extLst>
              <a:ext uri="{FF2B5EF4-FFF2-40B4-BE49-F238E27FC236}">
                <a16:creationId xmlns:a16="http://schemas.microsoft.com/office/drawing/2014/main" id="{C54CD121-4E67-C647-AD52-7270615C4771}"/>
              </a:ext>
            </a:extLst>
          </p:cNvPr>
          <p:cNvPicPr>
            <a:picLocks noChangeAspect="1"/>
          </p:cNvPicPr>
          <p:nvPr/>
        </p:nvPicPr>
        <p:blipFill rotWithShape="1">
          <a:blip r:embed="rId2">
            <a:extLst>
              <a:ext uri="{28A0092B-C50C-407E-A947-70E740481C1C}">
                <a14:useLocalDpi xmlns:a14="http://schemas.microsoft.com/office/drawing/2010/main" val="0"/>
              </a:ext>
            </a:extLst>
          </a:blip>
          <a:srcRect l="17069" t="4847" r="19674" b="4668"/>
          <a:stretch/>
        </p:blipFill>
        <p:spPr>
          <a:xfrm>
            <a:off x="354777" y="2466612"/>
            <a:ext cx="4851121" cy="3208615"/>
          </a:xfrm>
          <a:prstGeom prst="rect">
            <a:avLst/>
          </a:prstGeom>
        </p:spPr>
      </p:pic>
      <p:sp>
        <p:nvSpPr>
          <p:cNvPr id="9" name="Rectangle 8">
            <a:extLst>
              <a:ext uri="{FF2B5EF4-FFF2-40B4-BE49-F238E27FC236}">
                <a16:creationId xmlns:a16="http://schemas.microsoft.com/office/drawing/2014/main" id="{8B403C42-A1E3-3A45-8E49-AA0889621A3D}"/>
              </a:ext>
            </a:extLst>
          </p:cNvPr>
          <p:cNvSpPr/>
          <p:nvPr/>
        </p:nvSpPr>
        <p:spPr>
          <a:xfrm>
            <a:off x="5742810" y="1579163"/>
            <a:ext cx="6094413" cy="4832092"/>
          </a:xfrm>
          <a:prstGeom prst="rect">
            <a:avLst/>
          </a:prstGeom>
        </p:spPr>
        <p:txBody>
          <a:bodyPr>
            <a:spAutoFit/>
          </a:bodyPr>
          <a:lstStyle/>
          <a:p>
            <a:pPr algn="r"/>
            <a:r>
              <a:rPr lang="en-US" sz="4400" b="1" dirty="0">
                <a:latin typeface="Avenir Black" charset="0"/>
                <a:ea typeface="Avenir Black" charset="0"/>
                <a:cs typeface="Avenir Black" charset="0"/>
              </a:rPr>
              <a:t>20% of what we gets us 80% of the results we want. </a:t>
            </a:r>
            <a:endParaRPr lang="en-US" sz="4400" dirty="0">
              <a:latin typeface="Avenir Book" charset="0"/>
              <a:ea typeface="Avenir Book" charset="0"/>
              <a:cs typeface="Avenir Book" charset="0"/>
            </a:endParaRPr>
          </a:p>
          <a:p>
            <a:pPr algn="r"/>
            <a:r>
              <a:rPr lang="en-US" sz="4400" dirty="0">
                <a:latin typeface="Avenir Book" charset="0"/>
                <a:ea typeface="Avenir Book" charset="0"/>
                <a:cs typeface="Avenir Book" charset="0"/>
              </a:rPr>
              <a:t>There are a few things that are drivers ; we get a huge return; </a:t>
            </a:r>
          </a:p>
          <a:p>
            <a:pPr algn="r"/>
            <a:r>
              <a:rPr lang="en-US" sz="4400" dirty="0">
                <a:latin typeface="Avenir Book" charset="0"/>
                <a:ea typeface="Avenir Book" charset="0"/>
                <a:cs typeface="Avenir Book" charset="0"/>
              </a:rPr>
              <a:t>Finding leverage:  </a:t>
            </a:r>
          </a:p>
        </p:txBody>
      </p:sp>
    </p:spTree>
    <p:extLst>
      <p:ext uri="{BB962C8B-B14F-4D97-AF65-F5344CB8AC3E}">
        <p14:creationId xmlns:p14="http://schemas.microsoft.com/office/powerpoint/2010/main" val="18388191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alphaModFix amt="70000"/>
            <a:extLst>
              <a:ext uri="{28A0092B-C50C-407E-A947-70E740481C1C}">
                <a14:useLocalDpi xmlns:a14="http://schemas.microsoft.com/office/drawing/2010/main" val="0"/>
              </a:ext>
            </a:extLst>
          </a:blip>
          <a:srcRect l="10229" r="10918"/>
          <a:stretch/>
        </p:blipFill>
        <p:spPr>
          <a:xfrm>
            <a:off x="1588" y="893"/>
            <a:ext cx="12188825" cy="6856214"/>
          </a:xfrm>
          <a:prstGeom prst="rect">
            <a:avLst/>
          </a:prstGeom>
        </p:spPr>
      </p:pic>
      <p:sp>
        <p:nvSpPr>
          <p:cNvPr id="3" name="Rectangle 2"/>
          <p:cNvSpPr/>
          <p:nvPr/>
        </p:nvSpPr>
        <p:spPr>
          <a:xfrm>
            <a:off x="630074" y="893"/>
            <a:ext cx="5512806" cy="6856214"/>
          </a:xfrm>
          <a:prstGeom prst="rect">
            <a:avLst/>
          </a:prstGeom>
          <a:solidFill>
            <a:srgbClr val="C00000">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p:cNvSpPr>
            <a:spLocks noGrp="1"/>
          </p:cNvSpPr>
          <p:nvPr>
            <p:ph sz="half" idx="1"/>
          </p:nvPr>
        </p:nvSpPr>
        <p:spPr>
          <a:xfrm>
            <a:off x="911355" y="2934731"/>
            <a:ext cx="9286654" cy="2873786"/>
          </a:xfrm>
        </p:spPr>
        <p:txBody>
          <a:bodyPr>
            <a:noAutofit/>
          </a:bodyPr>
          <a:lstStyle/>
          <a:p>
            <a:r>
              <a:rPr lang="en-US" sz="3600" dirty="0">
                <a:solidFill>
                  <a:schemeClr val="bg1"/>
                </a:solidFill>
                <a:latin typeface="Avenir Book" charset="0"/>
                <a:ea typeface="Avenir Book" charset="0"/>
                <a:cs typeface="Avenir Book" charset="0"/>
              </a:rPr>
              <a:t>Making phone calls</a:t>
            </a:r>
          </a:p>
          <a:p>
            <a:r>
              <a:rPr lang="en-US" sz="3600" dirty="0">
                <a:solidFill>
                  <a:schemeClr val="bg1"/>
                </a:solidFill>
                <a:latin typeface="Avenir Book" charset="0"/>
                <a:ea typeface="Avenir Book" charset="0"/>
                <a:cs typeface="Avenir Book" charset="0"/>
              </a:rPr>
              <a:t>Sending notes</a:t>
            </a:r>
          </a:p>
          <a:p>
            <a:r>
              <a:rPr lang="en-US" sz="3600" dirty="0">
                <a:solidFill>
                  <a:schemeClr val="bg1"/>
                </a:solidFill>
                <a:latin typeface="Avenir Book" charset="0"/>
                <a:ea typeface="Avenir Book" charset="0"/>
                <a:cs typeface="Avenir Book" charset="0"/>
              </a:rPr>
              <a:t>Following up</a:t>
            </a:r>
          </a:p>
          <a:p>
            <a:r>
              <a:rPr lang="en-US" sz="3600" dirty="0">
                <a:solidFill>
                  <a:schemeClr val="bg1"/>
                </a:solidFill>
                <a:latin typeface="Avenir Book" charset="0"/>
                <a:ea typeface="Avenir Book" charset="0"/>
                <a:cs typeface="Avenir Book" charset="0"/>
              </a:rPr>
              <a:t>Getting appointments</a:t>
            </a:r>
          </a:p>
          <a:p>
            <a:r>
              <a:rPr lang="en-US" sz="3600" dirty="0">
                <a:solidFill>
                  <a:schemeClr val="bg1"/>
                </a:solidFill>
                <a:latin typeface="Avenir Book" charset="0"/>
                <a:ea typeface="Avenir Book" charset="0"/>
                <a:cs typeface="Avenir Book" charset="0"/>
              </a:rPr>
              <a:t>Hiring more agents </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30" y="-2343111"/>
            <a:ext cx="6856214" cy="6856214"/>
          </a:xfrm>
          <a:prstGeom prst="rect">
            <a:avLst/>
          </a:prstGeom>
        </p:spPr>
      </p:pic>
      <p:sp>
        <p:nvSpPr>
          <p:cNvPr id="6" name="Rectangle 5">
            <a:extLst>
              <a:ext uri="{FF2B5EF4-FFF2-40B4-BE49-F238E27FC236}">
                <a16:creationId xmlns:a16="http://schemas.microsoft.com/office/drawing/2014/main" id="{36C3C75B-2386-A44C-8980-6A04E8F6D8E4}"/>
              </a:ext>
            </a:extLst>
          </p:cNvPr>
          <p:cNvSpPr/>
          <p:nvPr/>
        </p:nvSpPr>
        <p:spPr>
          <a:xfrm>
            <a:off x="0" y="1"/>
            <a:ext cx="12192000" cy="464186"/>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40448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588241" y="893"/>
            <a:ext cx="5301847" cy="685621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p:cNvSpPr txBox="1">
            <a:spLocks/>
          </p:cNvSpPr>
          <p:nvPr/>
        </p:nvSpPr>
        <p:spPr>
          <a:xfrm>
            <a:off x="6811411" y="2110500"/>
            <a:ext cx="5078677" cy="2250245"/>
          </a:xfrm>
          <a:prstGeom prst="rect">
            <a:avLst/>
          </a:prstGeom>
        </p:spPr>
        <p:txBody>
          <a:bodyPr vert="horz" lIns="91416" tIns="45708" rIns="91416" bIns="45708"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solidFill>
                  <a:schemeClr val="bg1"/>
                </a:solidFill>
                <a:latin typeface="Avenir Book" charset="0"/>
                <a:ea typeface="Avenir Book" charset="0"/>
                <a:cs typeface="Avenir Book" charset="0"/>
              </a:rPr>
              <a:t>People play differently when we keep score</a:t>
            </a:r>
          </a:p>
          <a:p>
            <a:r>
              <a:rPr lang="en-US">
                <a:solidFill>
                  <a:schemeClr val="bg1"/>
                </a:solidFill>
                <a:latin typeface="Avenir Book" charset="0"/>
                <a:ea typeface="Avenir Book" charset="0"/>
                <a:cs typeface="Avenir Book" charset="0"/>
              </a:rPr>
              <a:t>We will be creating a PLAYERS score board</a:t>
            </a:r>
          </a:p>
          <a:p>
            <a:r>
              <a:rPr lang="en-US">
                <a:solidFill>
                  <a:schemeClr val="bg1"/>
                </a:solidFill>
                <a:latin typeface="Avenir Book" charset="0"/>
                <a:ea typeface="Avenir Book" charset="0"/>
                <a:cs typeface="Avenir Book" charset="0"/>
              </a:rPr>
              <a:t>Our scoreboard will be visually evident if we are winning or losing</a:t>
            </a:r>
          </a:p>
          <a:p>
            <a:r>
              <a:rPr lang="en-US">
                <a:solidFill>
                  <a:schemeClr val="bg1"/>
                </a:solidFill>
                <a:latin typeface="Avenir Book" charset="0"/>
                <a:ea typeface="Avenir Book" charset="0"/>
                <a:cs typeface="Avenir Book" charset="0"/>
              </a:rPr>
              <a:t>Show Visual Lead &amp; Lag measures!</a:t>
            </a:r>
          </a:p>
          <a:p>
            <a:r>
              <a:rPr lang="en-US">
                <a:solidFill>
                  <a:schemeClr val="bg1"/>
                </a:solidFill>
                <a:latin typeface="Avenir Book" charset="0"/>
                <a:ea typeface="Avenir Book" charset="0"/>
                <a:cs typeface="Avenir Book" charset="0"/>
              </a:rPr>
              <a:t>Simple and FUN (game-like)</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9485" y="-2133982"/>
            <a:ext cx="6379356" cy="6379356"/>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 y="135674"/>
            <a:ext cx="6586652" cy="6586652"/>
          </a:xfrm>
          <a:prstGeom prst="rect">
            <a:avLst/>
          </a:prstGeom>
        </p:spPr>
      </p:pic>
      <p:sp>
        <p:nvSpPr>
          <p:cNvPr id="9" name="Rectangle 8">
            <a:extLst>
              <a:ext uri="{FF2B5EF4-FFF2-40B4-BE49-F238E27FC236}">
                <a16:creationId xmlns:a16="http://schemas.microsoft.com/office/drawing/2014/main" id="{9FFCE121-F328-0D4D-BB18-993E7FAC63E6}"/>
              </a:ext>
            </a:extLst>
          </p:cNvPr>
          <p:cNvSpPr/>
          <p:nvPr/>
        </p:nvSpPr>
        <p:spPr>
          <a:xfrm>
            <a:off x="0" y="1"/>
            <a:ext cx="12192000" cy="464186"/>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41223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BBF30E-F22B-4B47-AC6C-4D2CA2BF89CE}"/>
              </a:ext>
            </a:extLst>
          </p:cNvPr>
          <p:cNvPicPr>
            <a:picLocks noChangeAspect="1"/>
          </p:cNvPicPr>
          <p:nvPr/>
        </p:nvPicPr>
        <p:blipFill>
          <a:blip r:embed="rId2"/>
          <a:srcRect l="14185" r="14185"/>
          <a:stretch/>
        </p:blipFill>
        <p:spPr>
          <a:xfrm>
            <a:off x="0" y="0"/>
            <a:ext cx="7362826" cy="6858000"/>
          </a:xfrm>
          <a:prstGeom prst="rect">
            <a:avLst/>
          </a:prstGeom>
        </p:spPr>
      </p:pic>
      <p:sp>
        <p:nvSpPr>
          <p:cNvPr id="5" name="Subtitle 2">
            <a:extLst>
              <a:ext uri="{FF2B5EF4-FFF2-40B4-BE49-F238E27FC236}">
                <a16:creationId xmlns:a16="http://schemas.microsoft.com/office/drawing/2014/main" id="{C7F013DB-AE73-E746-90EF-D4B676D5C53E}"/>
              </a:ext>
            </a:extLst>
          </p:cNvPr>
          <p:cNvSpPr txBox="1">
            <a:spLocks/>
          </p:cNvSpPr>
          <p:nvPr/>
        </p:nvSpPr>
        <p:spPr>
          <a:xfrm>
            <a:off x="7802269" y="665977"/>
            <a:ext cx="3899580" cy="266212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dirty="0">
                <a:solidFill>
                  <a:srgbClr val="4B878B"/>
                </a:solidFill>
                <a:latin typeface="Montserrat"/>
                <a:ea typeface="Open Sans"/>
                <a:cs typeface="Open Sans"/>
              </a:rPr>
              <a:t>Create Policies to avoid decision fatigue</a:t>
            </a:r>
          </a:p>
        </p:txBody>
      </p:sp>
      <p:sp>
        <p:nvSpPr>
          <p:cNvPr id="4" name="Rectangle 3">
            <a:extLst>
              <a:ext uri="{FF2B5EF4-FFF2-40B4-BE49-F238E27FC236}">
                <a16:creationId xmlns:a16="http://schemas.microsoft.com/office/drawing/2014/main" id="{02669D41-DD43-B243-83AC-7E07A6DB8BE3}"/>
              </a:ext>
            </a:extLst>
          </p:cNvPr>
          <p:cNvSpPr/>
          <p:nvPr/>
        </p:nvSpPr>
        <p:spPr>
          <a:xfrm>
            <a:off x="0" y="1"/>
            <a:ext cx="12192000" cy="464186"/>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4305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3E354C73-309B-47E7-AA4A-83321971A697}"/>
              </a:ext>
            </a:extLst>
          </p:cNvPr>
          <p:cNvSpPr>
            <a:spLocks noGrp="1"/>
          </p:cNvSpPr>
          <p:nvPr>
            <p:ph idx="1"/>
          </p:nvPr>
        </p:nvSpPr>
        <p:spPr>
          <a:xfrm>
            <a:off x="356397" y="1812451"/>
            <a:ext cx="10969943" cy="4525963"/>
          </a:xfrm>
        </p:spPr>
        <p:txBody>
          <a:bodyPr vert="horz" lIns="91440" tIns="45720" rIns="91440" bIns="45720" rtlCol="0" anchor="t">
            <a:normAutofit/>
          </a:bodyPr>
          <a:lstStyle/>
          <a:p>
            <a:r>
              <a:rPr lang="en-US">
                <a:solidFill>
                  <a:schemeClr val="bg1"/>
                </a:solidFill>
                <a:cs typeface="Calibri"/>
              </a:rPr>
              <a:t>Spend most of your money on digital advertising</a:t>
            </a:r>
            <a:endParaRPr lang="en-US">
              <a:solidFill>
                <a:schemeClr val="bg1"/>
              </a:solidFill>
            </a:endParaRPr>
          </a:p>
        </p:txBody>
      </p:sp>
      <p:pic>
        <p:nvPicPr>
          <p:cNvPr id="3" name="Picture 4" descr="A screenshot of a cell phone&#10;&#10;Description generated with very high confidence">
            <a:extLst>
              <a:ext uri="{FF2B5EF4-FFF2-40B4-BE49-F238E27FC236}">
                <a16:creationId xmlns:a16="http://schemas.microsoft.com/office/drawing/2014/main" id="{1D497507-51EB-4D55-9C9C-5E3B1141C94F}"/>
              </a:ext>
            </a:extLst>
          </p:cNvPr>
          <p:cNvPicPr>
            <a:picLocks noChangeAspect="1"/>
          </p:cNvPicPr>
          <p:nvPr/>
        </p:nvPicPr>
        <p:blipFill>
          <a:blip r:embed="rId2"/>
          <a:stretch>
            <a:fillRect/>
          </a:stretch>
        </p:blipFill>
        <p:spPr>
          <a:xfrm>
            <a:off x="1589" y="2754"/>
            <a:ext cx="12182645" cy="6855247"/>
          </a:xfrm>
          <a:prstGeom prst="rect">
            <a:avLst/>
          </a:prstGeom>
        </p:spPr>
      </p:pic>
      <p:sp>
        <p:nvSpPr>
          <p:cNvPr id="4" name="Rectangle 3">
            <a:extLst>
              <a:ext uri="{FF2B5EF4-FFF2-40B4-BE49-F238E27FC236}">
                <a16:creationId xmlns:a16="http://schemas.microsoft.com/office/drawing/2014/main" id="{1917B0F5-35AA-E346-9959-E2F5D11C3126}"/>
              </a:ext>
            </a:extLst>
          </p:cNvPr>
          <p:cNvSpPr/>
          <p:nvPr/>
        </p:nvSpPr>
        <p:spPr>
          <a:xfrm>
            <a:off x="0" y="1"/>
            <a:ext cx="12192000" cy="464186"/>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21456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F701BDE-6067-B449-A7B4-60581B084092}"/>
              </a:ext>
            </a:extLst>
          </p:cNvPr>
          <p:cNvSpPr/>
          <p:nvPr/>
        </p:nvSpPr>
        <p:spPr>
          <a:xfrm>
            <a:off x="0" y="0"/>
            <a:ext cx="12192000" cy="1315363"/>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 logo&#10;&#10;Description automatically generated">
            <a:extLst>
              <a:ext uri="{FF2B5EF4-FFF2-40B4-BE49-F238E27FC236}">
                <a16:creationId xmlns:a16="http://schemas.microsoft.com/office/drawing/2014/main" id="{E9CF6ADA-C3A9-8940-9744-8B789D4DFDF2}"/>
              </a:ext>
            </a:extLst>
          </p:cNvPr>
          <p:cNvPicPr>
            <a:picLocks noChangeAspect="1"/>
          </p:cNvPicPr>
          <p:nvPr/>
        </p:nvPicPr>
        <p:blipFill>
          <a:blip r:embed="rId2"/>
          <a:stretch>
            <a:fillRect/>
          </a:stretch>
        </p:blipFill>
        <p:spPr>
          <a:xfrm>
            <a:off x="725641" y="5484082"/>
            <a:ext cx="2353891" cy="954055"/>
          </a:xfrm>
          <a:prstGeom prst="rect">
            <a:avLst/>
          </a:prstGeom>
        </p:spPr>
      </p:pic>
      <p:sp>
        <p:nvSpPr>
          <p:cNvPr id="9" name="TextBox 8">
            <a:extLst>
              <a:ext uri="{FF2B5EF4-FFF2-40B4-BE49-F238E27FC236}">
                <a16:creationId xmlns:a16="http://schemas.microsoft.com/office/drawing/2014/main" id="{CED665CE-1A06-CB46-8F25-69009F357BF5}"/>
              </a:ext>
            </a:extLst>
          </p:cNvPr>
          <p:cNvSpPr txBox="1"/>
          <p:nvPr/>
        </p:nvSpPr>
        <p:spPr>
          <a:xfrm>
            <a:off x="736152" y="2382352"/>
            <a:ext cx="10805626" cy="2893100"/>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US" sz="2600" dirty="0">
                <a:latin typeface="Montserrat"/>
                <a:ea typeface="+mn-lt"/>
                <a:cs typeface="+mn-lt"/>
              </a:rPr>
              <a:t>We’ve also created a policy manual and rules for everything.  This process will take time, but it’s something you should think about right away. </a:t>
            </a:r>
          </a:p>
          <a:p>
            <a:pPr marL="457200" indent="-457200">
              <a:buFont typeface="Arial" panose="020B0604020202020204" pitchFamily="34" charset="0"/>
              <a:buChar char="•"/>
            </a:pPr>
            <a:r>
              <a:rPr lang="en-US" sz="2600" dirty="0">
                <a:latin typeface="Montserrat"/>
                <a:ea typeface="+mn-lt"/>
                <a:cs typeface="+mn-lt"/>
              </a:rPr>
              <a:t>There’s something called "decision fatigue". Basically, every decision you make takes energy. You want to put these decisions, especially the day-in and day-out decisions that are made repeatedly, on autopilot.</a:t>
            </a:r>
          </a:p>
        </p:txBody>
      </p:sp>
      <p:sp>
        <p:nvSpPr>
          <p:cNvPr id="6" name="Subtitle 2">
            <a:extLst>
              <a:ext uri="{FF2B5EF4-FFF2-40B4-BE49-F238E27FC236}">
                <a16:creationId xmlns:a16="http://schemas.microsoft.com/office/drawing/2014/main" id="{2FC51258-5D5D-0F40-83BD-F04327FC89F0}"/>
              </a:ext>
            </a:extLst>
          </p:cNvPr>
          <p:cNvSpPr txBox="1">
            <a:spLocks/>
          </p:cNvSpPr>
          <p:nvPr/>
        </p:nvSpPr>
        <p:spPr>
          <a:xfrm>
            <a:off x="609033" y="263800"/>
            <a:ext cx="11059864" cy="95405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b="1" dirty="0">
                <a:solidFill>
                  <a:schemeClr val="bg1"/>
                </a:solidFill>
                <a:latin typeface="Montserrat"/>
                <a:ea typeface="Open Sans"/>
                <a:cs typeface="Open Sans"/>
              </a:rPr>
              <a:t>Create Policies to avoid decision fatigue</a:t>
            </a:r>
          </a:p>
        </p:txBody>
      </p:sp>
    </p:spTree>
    <p:extLst>
      <p:ext uri="{BB962C8B-B14F-4D97-AF65-F5344CB8AC3E}">
        <p14:creationId xmlns:p14="http://schemas.microsoft.com/office/powerpoint/2010/main" val="37792633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B7821B-93D0-3649-A7E5-84D9B9282C82}"/>
              </a:ext>
            </a:extLst>
          </p:cNvPr>
          <p:cNvSpPr/>
          <p:nvPr/>
        </p:nvSpPr>
        <p:spPr>
          <a:xfrm>
            <a:off x="0" y="0"/>
            <a:ext cx="12192000" cy="1315363"/>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 logo&#10;&#10;Description automatically generated">
            <a:extLst>
              <a:ext uri="{FF2B5EF4-FFF2-40B4-BE49-F238E27FC236}">
                <a16:creationId xmlns:a16="http://schemas.microsoft.com/office/drawing/2014/main" id="{E9CF6ADA-C3A9-8940-9744-8B789D4DFDF2}"/>
              </a:ext>
            </a:extLst>
          </p:cNvPr>
          <p:cNvPicPr>
            <a:picLocks noChangeAspect="1"/>
          </p:cNvPicPr>
          <p:nvPr/>
        </p:nvPicPr>
        <p:blipFill>
          <a:blip r:embed="rId2"/>
          <a:stretch>
            <a:fillRect/>
          </a:stretch>
        </p:blipFill>
        <p:spPr>
          <a:xfrm>
            <a:off x="725641" y="5484082"/>
            <a:ext cx="2353891" cy="954055"/>
          </a:xfrm>
          <a:prstGeom prst="rect">
            <a:avLst/>
          </a:prstGeom>
        </p:spPr>
      </p:pic>
      <p:sp>
        <p:nvSpPr>
          <p:cNvPr id="9" name="TextBox 8">
            <a:extLst>
              <a:ext uri="{FF2B5EF4-FFF2-40B4-BE49-F238E27FC236}">
                <a16:creationId xmlns:a16="http://schemas.microsoft.com/office/drawing/2014/main" id="{CED665CE-1A06-CB46-8F25-69009F357BF5}"/>
              </a:ext>
            </a:extLst>
          </p:cNvPr>
          <p:cNvSpPr txBox="1"/>
          <p:nvPr/>
        </p:nvSpPr>
        <p:spPr>
          <a:xfrm>
            <a:off x="736152" y="2382352"/>
            <a:ext cx="10805626" cy="2092881"/>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US" sz="2600" dirty="0">
                <a:latin typeface="Montserrat"/>
                <a:ea typeface="+mn-lt"/>
                <a:cs typeface="+mn-lt"/>
              </a:rPr>
              <a:t>Save your energy for the bigger decisions.</a:t>
            </a:r>
          </a:p>
          <a:p>
            <a:pPr marL="457200" indent="-457200">
              <a:buFont typeface="Arial" panose="020B0604020202020204" pitchFamily="34" charset="0"/>
              <a:buChar char="•"/>
            </a:pPr>
            <a:r>
              <a:rPr lang="en-US" sz="2600" dirty="0">
                <a:latin typeface="Montserrat"/>
                <a:ea typeface="+mn-lt"/>
                <a:cs typeface="+mn-lt"/>
              </a:rPr>
              <a:t>Having these policies in place also makes it much easier to delegate tasks to others since you know they will follow a pre-set plan and not do something in a way that you would not accept.</a:t>
            </a:r>
          </a:p>
        </p:txBody>
      </p:sp>
      <p:sp>
        <p:nvSpPr>
          <p:cNvPr id="6" name="Subtitle 2">
            <a:extLst>
              <a:ext uri="{FF2B5EF4-FFF2-40B4-BE49-F238E27FC236}">
                <a16:creationId xmlns:a16="http://schemas.microsoft.com/office/drawing/2014/main" id="{2FC51258-5D5D-0F40-83BD-F04327FC89F0}"/>
              </a:ext>
            </a:extLst>
          </p:cNvPr>
          <p:cNvSpPr txBox="1">
            <a:spLocks/>
          </p:cNvSpPr>
          <p:nvPr/>
        </p:nvSpPr>
        <p:spPr>
          <a:xfrm>
            <a:off x="609033" y="263800"/>
            <a:ext cx="11059864" cy="95405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b="1" dirty="0">
                <a:solidFill>
                  <a:schemeClr val="bg1"/>
                </a:solidFill>
                <a:latin typeface="Montserrat"/>
                <a:ea typeface="Open Sans"/>
                <a:cs typeface="Open Sans"/>
              </a:rPr>
              <a:t>Create Policies to avoid decision fatigue</a:t>
            </a:r>
          </a:p>
        </p:txBody>
      </p:sp>
    </p:spTree>
    <p:extLst>
      <p:ext uri="{BB962C8B-B14F-4D97-AF65-F5344CB8AC3E}">
        <p14:creationId xmlns:p14="http://schemas.microsoft.com/office/powerpoint/2010/main" val="13884702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BBF30E-F22B-4B47-AC6C-4D2CA2BF89CE}"/>
              </a:ext>
            </a:extLst>
          </p:cNvPr>
          <p:cNvPicPr>
            <a:picLocks noChangeAspect="1"/>
          </p:cNvPicPr>
          <p:nvPr/>
        </p:nvPicPr>
        <p:blipFill>
          <a:blip r:embed="rId2"/>
          <a:srcRect l="14192" r="14192"/>
          <a:stretch/>
        </p:blipFill>
        <p:spPr>
          <a:xfrm>
            <a:off x="0" y="0"/>
            <a:ext cx="7362826" cy="6858000"/>
          </a:xfrm>
          <a:prstGeom prst="rect">
            <a:avLst/>
          </a:prstGeom>
        </p:spPr>
      </p:pic>
      <p:sp>
        <p:nvSpPr>
          <p:cNvPr id="5" name="Subtitle 2">
            <a:extLst>
              <a:ext uri="{FF2B5EF4-FFF2-40B4-BE49-F238E27FC236}">
                <a16:creationId xmlns:a16="http://schemas.microsoft.com/office/drawing/2014/main" id="{C7F013DB-AE73-E746-90EF-D4B676D5C53E}"/>
              </a:ext>
            </a:extLst>
          </p:cNvPr>
          <p:cNvSpPr txBox="1">
            <a:spLocks/>
          </p:cNvSpPr>
          <p:nvPr/>
        </p:nvSpPr>
        <p:spPr>
          <a:xfrm>
            <a:off x="7802269" y="665977"/>
            <a:ext cx="3899580" cy="266212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dirty="0">
                <a:solidFill>
                  <a:srgbClr val="4B878B"/>
                </a:solidFill>
                <a:latin typeface="Montserrat"/>
                <a:ea typeface="Open Sans"/>
                <a:cs typeface="Open Sans"/>
              </a:rPr>
              <a:t>Cadence of Accountability</a:t>
            </a:r>
          </a:p>
        </p:txBody>
      </p:sp>
      <p:sp>
        <p:nvSpPr>
          <p:cNvPr id="4" name="Rectangle 3">
            <a:extLst>
              <a:ext uri="{FF2B5EF4-FFF2-40B4-BE49-F238E27FC236}">
                <a16:creationId xmlns:a16="http://schemas.microsoft.com/office/drawing/2014/main" id="{62B742CC-7680-C14B-BBF9-EA983C5ABBD9}"/>
              </a:ext>
            </a:extLst>
          </p:cNvPr>
          <p:cNvSpPr/>
          <p:nvPr/>
        </p:nvSpPr>
        <p:spPr>
          <a:xfrm>
            <a:off x="0" y="1"/>
            <a:ext cx="12192000" cy="464186"/>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26601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B24938-D490-9447-BB09-D38C9DFBF8F5}"/>
              </a:ext>
            </a:extLst>
          </p:cNvPr>
          <p:cNvSpPr/>
          <p:nvPr/>
        </p:nvSpPr>
        <p:spPr>
          <a:xfrm>
            <a:off x="0" y="0"/>
            <a:ext cx="12192000" cy="1315363"/>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 logo&#10;&#10;Description automatically generated">
            <a:extLst>
              <a:ext uri="{FF2B5EF4-FFF2-40B4-BE49-F238E27FC236}">
                <a16:creationId xmlns:a16="http://schemas.microsoft.com/office/drawing/2014/main" id="{E9CF6ADA-C3A9-8940-9744-8B789D4DFDF2}"/>
              </a:ext>
            </a:extLst>
          </p:cNvPr>
          <p:cNvPicPr>
            <a:picLocks noChangeAspect="1"/>
          </p:cNvPicPr>
          <p:nvPr/>
        </p:nvPicPr>
        <p:blipFill>
          <a:blip r:embed="rId2"/>
          <a:stretch>
            <a:fillRect/>
          </a:stretch>
        </p:blipFill>
        <p:spPr>
          <a:xfrm>
            <a:off x="725641" y="5484082"/>
            <a:ext cx="2353891" cy="954055"/>
          </a:xfrm>
          <a:prstGeom prst="rect">
            <a:avLst/>
          </a:prstGeom>
        </p:spPr>
      </p:pic>
      <p:sp>
        <p:nvSpPr>
          <p:cNvPr id="9" name="TextBox 8">
            <a:extLst>
              <a:ext uri="{FF2B5EF4-FFF2-40B4-BE49-F238E27FC236}">
                <a16:creationId xmlns:a16="http://schemas.microsoft.com/office/drawing/2014/main" id="{CED665CE-1A06-CB46-8F25-69009F357BF5}"/>
              </a:ext>
            </a:extLst>
          </p:cNvPr>
          <p:cNvSpPr txBox="1"/>
          <p:nvPr/>
        </p:nvSpPr>
        <p:spPr>
          <a:xfrm>
            <a:off x="736152" y="2382352"/>
            <a:ext cx="10805626" cy="1292662"/>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US" sz="2600" dirty="0">
                <a:latin typeface="Montserrat"/>
                <a:ea typeface="+mn-lt"/>
                <a:cs typeface="+mn-lt"/>
              </a:rPr>
              <a:t>We will meet for 20 minutes each week</a:t>
            </a:r>
          </a:p>
          <a:p>
            <a:pPr marL="457200" indent="-457200">
              <a:buFont typeface="Arial" panose="020B0604020202020204" pitchFamily="34" charset="0"/>
              <a:buChar char="•"/>
            </a:pPr>
            <a:r>
              <a:rPr lang="en-US" sz="2600" dirty="0">
                <a:latin typeface="Montserrat"/>
                <a:ea typeface="+mn-lt"/>
                <a:cs typeface="+mn-lt"/>
              </a:rPr>
              <a:t>Can NOT talk about anything related to the Whirlwind during meeting.</a:t>
            </a:r>
          </a:p>
        </p:txBody>
      </p:sp>
      <p:sp>
        <p:nvSpPr>
          <p:cNvPr id="6" name="Subtitle 2">
            <a:extLst>
              <a:ext uri="{FF2B5EF4-FFF2-40B4-BE49-F238E27FC236}">
                <a16:creationId xmlns:a16="http://schemas.microsoft.com/office/drawing/2014/main" id="{2FC51258-5D5D-0F40-83BD-F04327FC89F0}"/>
              </a:ext>
            </a:extLst>
          </p:cNvPr>
          <p:cNvSpPr txBox="1">
            <a:spLocks/>
          </p:cNvSpPr>
          <p:nvPr/>
        </p:nvSpPr>
        <p:spPr>
          <a:xfrm>
            <a:off x="609033" y="263800"/>
            <a:ext cx="11059864" cy="95405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b="1" dirty="0">
                <a:solidFill>
                  <a:schemeClr val="bg1"/>
                </a:solidFill>
                <a:latin typeface="Montserrat"/>
                <a:ea typeface="Open Sans"/>
                <a:cs typeface="Open Sans"/>
              </a:rPr>
              <a:t>Cadence of Accountability</a:t>
            </a:r>
          </a:p>
        </p:txBody>
      </p:sp>
    </p:spTree>
    <p:extLst>
      <p:ext uri="{BB962C8B-B14F-4D97-AF65-F5344CB8AC3E}">
        <p14:creationId xmlns:p14="http://schemas.microsoft.com/office/powerpoint/2010/main" val="931514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85FEE8C-A59A-5841-B709-EC44ACEC0389}"/>
              </a:ext>
            </a:extLst>
          </p:cNvPr>
          <p:cNvSpPr/>
          <p:nvPr/>
        </p:nvSpPr>
        <p:spPr>
          <a:xfrm>
            <a:off x="0" y="0"/>
            <a:ext cx="12192000" cy="1315363"/>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 logo&#10;&#10;Description automatically generated">
            <a:extLst>
              <a:ext uri="{FF2B5EF4-FFF2-40B4-BE49-F238E27FC236}">
                <a16:creationId xmlns:a16="http://schemas.microsoft.com/office/drawing/2014/main" id="{E9CF6ADA-C3A9-8940-9744-8B789D4DFDF2}"/>
              </a:ext>
            </a:extLst>
          </p:cNvPr>
          <p:cNvPicPr>
            <a:picLocks noChangeAspect="1"/>
          </p:cNvPicPr>
          <p:nvPr/>
        </p:nvPicPr>
        <p:blipFill>
          <a:blip r:embed="rId2"/>
          <a:stretch>
            <a:fillRect/>
          </a:stretch>
        </p:blipFill>
        <p:spPr>
          <a:xfrm>
            <a:off x="725641" y="5484082"/>
            <a:ext cx="2353891" cy="954055"/>
          </a:xfrm>
          <a:prstGeom prst="rect">
            <a:avLst/>
          </a:prstGeom>
        </p:spPr>
      </p:pic>
      <p:sp>
        <p:nvSpPr>
          <p:cNvPr id="9" name="TextBox 8">
            <a:extLst>
              <a:ext uri="{FF2B5EF4-FFF2-40B4-BE49-F238E27FC236}">
                <a16:creationId xmlns:a16="http://schemas.microsoft.com/office/drawing/2014/main" id="{CED665CE-1A06-CB46-8F25-69009F357BF5}"/>
              </a:ext>
            </a:extLst>
          </p:cNvPr>
          <p:cNvSpPr txBox="1"/>
          <p:nvPr/>
        </p:nvSpPr>
        <p:spPr>
          <a:xfrm>
            <a:off x="736152" y="2382352"/>
            <a:ext cx="10805626" cy="2092881"/>
          </a:xfrm>
          <a:prstGeom prst="rect">
            <a:avLst/>
          </a:prstGeom>
          <a:noFill/>
        </p:spPr>
        <p:txBody>
          <a:bodyPr wrap="square" lIns="91440" tIns="45720" rIns="91440" bIns="45720" rtlCol="0" anchor="t">
            <a:spAutoFit/>
          </a:bodyPr>
          <a:lstStyle/>
          <a:p>
            <a:r>
              <a:rPr lang="en-US" sz="2600" dirty="0">
                <a:latin typeface="Montserrat"/>
                <a:ea typeface="+mn-lt"/>
                <a:cs typeface="+mn-lt"/>
              </a:rPr>
              <a:t>Each person will:</a:t>
            </a:r>
          </a:p>
          <a:p>
            <a:pPr marL="457200" indent="-457200">
              <a:buFont typeface="Arial" panose="020B0604020202020204" pitchFamily="34" charset="0"/>
              <a:buChar char="•"/>
            </a:pPr>
            <a:r>
              <a:rPr lang="en-US" sz="2600" dirty="0">
                <a:latin typeface="Montserrat"/>
                <a:ea typeface="+mn-lt"/>
                <a:cs typeface="+mn-lt"/>
              </a:rPr>
              <a:t>Account: Report on last weeks commitments</a:t>
            </a:r>
          </a:p>
          <a:p>
            <a:pPr marL="457200" indent="-457200">
              <a:buFont typeface="Arial" panose="020B0604020202020204" pitchFamily="34" charset="0"/>
              <a:buChar char="•"/>
            </a:pPr>
            <a:r>
              <a:rPr lang="en-US" sz="2600" dirty="0">
                <a:latin typeface="Montserrat"/>
                <a:ea typeface="+mn-lt"/>
                <a:cs typeface="+mn-lt"/>
              </a:rPr>
              <a:t>Review Scoreboard: Learn from success and failures </a:t>
            </a:r>
          </a:p>
          <a:p>
            <a:pPr marL="457200" indent="-457200">
              <a:buFont typeface="Arial" panose="020B0604020202020204" pitchFamily="34" charset="0"/>
              <a:buChar char="•"/>
            </a:pPr>
            <a:r>
              <a:rPr lang="en-US" sz="2600" dirty="0">
                <a:latin typeface="Montserrat"/>
                <a:ea typeface="+mn-lt"/>
                <a:cs typeface="+mn-lt"/>
              </a:rPr>
              <a:t>Plan: Commit to 1 or 2 things. Clear the path and make commitments.</a:t>
            </a:r>
          </a:p>
        </p:txBody>
      </p:sp>
      <p:sp>
        <p:nvSpPr>
          <p:cNvPr id="6" name="Subtitle 2">
            <a:extLst>
              <a:ext uri="{FF2B5EF4-FFF2-40B4-BE49-F238E27FC236}">
                <a16:creationId xmlns:a16="http://schemas.microsoft.com/office/drawing/2014/main" id="{2FC51258-5D5D-0F40-83BD-F04327FC89F0}"/>
              </a:ext>
            </a:extLst>
          </p:cNvPr>
          <p:cNvSpPr txBox="1">
            <a:spLocks/>
          </p:cNvSpPr>
          <p:nvPr/>
        </p:nvSpPr>
        <p:spPr>
          <a:xfrm>
            <a:off x="609033" y="263800"/>
            <a:ext cx="11059864" cy="95405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b="1" dirty="0">
                <a:solidFill>
                  <a:schemeClr val="bg1"/>
                </a:solidFill>
                <a:latin typeface="Montserrat"/>
                <a:ea typeface="Open Sans"/>
                <a:cs typeface="Open Sans"/>
              </a:rPr>
              <a:t>Cadence of Accountability</a:t>
            </a:r>
          </a:p>
        </p:txBody>
      </p:sp>
    </p:spTree>
    <p:extLst>
      <p:ext uri="{BB962C8B-B14F-4D97-AF65-F5344CB8AC3E}">
        <p14:creationId xmlns:p14="http://schemas.microsoft.com/office/powerpoint/2010/main" val="31506675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065"/>
          <a:stretch/>
        </p:blipFill>
        <p:spPr>
          <a:xfrm>
            <a:off x="1588" y="376656"/>
            <a:ext cx="5992839" cy="624677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1394" y="-1353418"/>
            <a:ext cx="5425721" cy="5425721"/>
          </a:xfrm>
          <a:prstGeom prst="rect">
            <a:avLst/>
          </a:prstGeom>
        </p:spPr>
      </p:pic>
      <p:sp>
        <p:nvSpPr>
          <p:cNvPr id="5" name="Rectangle 4"/>
          <p:cNvSpPr/>
          <p:nvPr/>
        </p:nvSpPr>
        <p:spPr>
          <a:xfrm>
            <a:off x="4741687" y="3771524"/>
            <a:ext cx="7753447" cy="2061566"/>
          </a:xfrm>
          <a:prstGeom prst="rect">
            <a:avLst/>
          </a:prstGeom>
        </p:spPr>
        <p:txBody>
          <a:bodyPr wrap="square">
            <a:spAutoFit/>
          </a:bodyPr>
          <a:lstStyle/>
          <a:p>
            <a:pPr marL="514196" indent="-514196">
              <a:buFont typeface="+mj-lt"/>
              <a:buAutoNum type="arabicPeriod"/>
            </a:pPr>
            <a:r>
              <a:rPr lang="en-US" sz="3200">
                <a:latin typeface="Avenir Book" charset="0"/>
                <a:ea typeface="Avenir Book" charset="0"/>
                <a:cs typeface="Avenir Book" charset="0"/>
              </a:rPr>
              <a:t>Focus on the Wildly Important Goals</a:t>
            </a:r>
          </a:p>
          <a:p>
            <a:pPr marL="514196" indent="-514196">
              <a:buFont typeface="+mj-lt"/>
              <a:buAutoNum type="arabicPeriod"/>
            </a:pPr>
            <a:r>
              <a:rPr lang="en-US" sz="3200">
                <a:latin typeface="Avenir Book" charset="0"/>
                <a:ea typeface="Avenir Book" charset="0"/>
                <a:cs typeface="Avenir Book" charset="0"/>
              </a:rPr>
              <a:t>Act on the Lead Measures</a:t>
            </a:r>
          </a:p>
          <a:p>
            <a:pPr marL="514196" indent="-514196">
              <a:buFont typeface="+mj-lt"/>
              <a:buAutoNum type="arabicPeriod"/>
            </a:pPr>
            <a:r>
              <a:rPr lang="en-US" sz="3200">
                <a:latin typeface="Avenir Book" charset="0"/>
                <a:ea typeface="Avenir Book" charset="0"/>
                <a:cs typeface="Avenir Book" charset="0"/>
              </a:rPr>
              <a:t>Keep a Compelling Score Board</a:t>
            </a:r>
          </a:p>
          <a:p>
            <a:pPr marL="514196" indent="-514196">
              <a:buFont typeface="+mj-lt"/>
              <a:buAutoNum type="arabicPeriod"/>
            </a:pPr>
            <a:r>
              <a:rPr lang="en-US" sz="3200">
                <a:latin typeface="Avenir Book" charset="0"/>
                <a:ea typeface="Avenir Book" charset="0"/>
                <a:cs typeface="Avenir Book" charset="0"/>
              </a:rPr>
              <a:t>Keep a Cadence of Accountability</a:t>
            </a:r>
          </a:p>
        </p:txBody>
      </p:sp>
      <p:sp>
        <p:nvSpPr>
          <p:cNvPr id="8" name="Rectangle 7"/>
          <p:cNvSpPr/>
          <p:nvPr/>
        </p:nvSpPr>
        <p:spPr>
          <a:xfrm>
            <a:off x="1588" y="283437"/>
            <a:ext cx="6619209" cy="31807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047711" y="283437"/>
            <a:ext cx="1142702" cy="31807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7BAEB0E-2C33-DE4B-8F39-21513F1B6D48}"/>
              </a:ext>
            </a:extLst>
          </p:cNvPr>
          <p:cNvSpPr/>
          <p:nvPr/>
        </p:nvSpPr>
        <p:spPr>
          <a:xfrm>
            <a:off x="0" y="1"/>
            <a:ext cx="12192000" cy="464186"/>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18496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3725EDE-2EB0-0049-913D-BB5CC49FC6A0}"/>
              </a:ext>
            </a:extLst>
          </p:cNvPr>
          <p:cNvSpPr/>
          <p:nvPr/>
        </p:nvSpPr>
        <p:spPr>
          <a:xfrm>
            <a:off x="0" y="0"/>
            <a:ext cx="12192000" cy="1315363"/>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 logo&#10;&#10;Description automatically generated">
            <a:extLst>
              <a:ext uri="{FF2B5EF4-FFF2-40B4-BE49-F238E27FC236}">
                <a16:creationId xmlns:a16="http://schemas.microsoft.com/office/drawing/2014/main" id="{E9CF6ADA-C3A9-8940-9744-8B789D4DFDF2}"/>
              </a:ext>
            </a:extLst>
          </p:cNvPr>
          <p:cNvPicPr>
            <a:picLocks noChangeAspect="1"/>
          </p:cNvPicPr>
          <p:nvPr/>
        </p:nvPicPr>
        <p:blipFill>
          <a:blip r:embed="rId2"/>
          <a:stretch>
            <a:fillRect/>
          </a:stretch>
        </p:blipFill>
        <p:spPr>
          <a:xfrm>
            <a:off x="725641" y="5484082"/>
            <a:ext cx="2353891" cy="954055"/>
          </a:xfrm>
          <a:prstGeom prst="rect">
            <a:avLst/>
          </a:prstGeom>
        </p:spPr>
      </p:pic>
      <p:sp>
        <p:nvSpPr>
          <p:cNvPr id="9" name="TextBox 8">
            <a:extLst>
              <a:ext uri="{FF2B5EF4-FFF2-40B4-BE49-F238E27FC236}">
                <a16:creationId xmlns:a16="http://schemas.microsoft.com/office/drawing/2014/main" id="{CED665CE-1A06-CB46-8F25-69009F357BF5}"/>
              </a:ext>
            </a:extLst>
          </p:cNvPr>
          <p:cNvSpPr txBox="1"/>
          <p:nvPr/>
        </p:nvSpPr>
        <p:spPr>
          <a:xfrm>
            <a:off x="736152" y="2382352"/>
            <a:ext cx="10805626" cy="2092881"/>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US" sz="2600" dirty="0">
                <a:latin typeface="Montserrat"/>
                <a:ea typeface="+mn-lt"/>
                <a:cs typeface="+mn-lt"/>
              </a:rPr>
              <a:t>"Delivering Happiness” the Zappos story by CEO Tony Hsieh. One thing jumped out at me in his book and it’s the title of this post. “Never outsource your core competency.”</a:t>
            </a:r>
          </a:p>
          <a:p>
            <a:pPr marL="457200" indent="-457200">
              <a:buFont typeface="Arial" panose="020B0604020202020204" pitchFamily="34" charset="0"/>
              <a:buChar char="•"/>
            </a:pPr>
            <a:r>
              <a:rPr lang="en-US" sz="2600" dirty="0">
                <a:latin typeface="Montserrat"/>
                <a:ea typeface="+mn-lt"/>
                <a:cs typeface="+mn-lt"/>
              </a:rPr>
              <a:t>Example: Agents.</a:t>
            </a:r>
          </a:p>
          <a:p>
            <a:pPr marL="457200" indent="-457200">
              <a:buFont typeface="Arial" panose="020B0604020202020204" pitchFamily="34" charset="0"/>
              <a:buChar char="•"/>
            </a:pPr>
            <a:r>
              <a:rPr lang="en-US" sz="2600" dirty="0">
                <a:latin typeface="Montserrat"/>
                <a:ea typeface="+mn-lt"/>
                <a:cs typeface="+mn-lt"/>
              </a:rPr>
              <a:t>Showing time is an example of good outsourcing.</a:t>
            </a:r>
          </a:p>
        </p:txBody>
      </p:sp>
      <p:sp>
        <p:nvSpPr>
          <p:cNvPr id="6" name="Subtitle 2">
            <a:extLst>
              <a:ext uri="{FF2B5EF4-FFF2-40B4-BE49-F238E27FC236}">
                <a16:creationId xmlns:a16="http://schemas.microsoft.com/office/drawing/2014/main" id="{2FC51258-5D5D-0F40-83BD-F04327FC89F0}"/>
              </a:ext>
            </a:extLst>
          </p:cNvPr>
          <p:cNvSpPr txBox="1">
            <a:spLocks/>
          </p:cNvSpPr>
          <p:nvPr/>
        </p:nvSpPr>
        <p:spPr>
          <a:xfrm>
            <a:off x="609033" y="263800"/>
            <a:ext cx="11059864" cy="95405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b="1" dirty="0">
                <a:solidFill>
                  <a:schemeClr val="bg1"/>
                </a:solidFill>
                <a:latin typeface="Montserrat"/>
                <a:ea typeface="Open Sans"/>
                <a:cs typeface="Open Sans"/>
              </a:rPr>
              <a:t>Outsource everything that </a:t>
            </a:r>
          </a:p>
          <a:p>
            <a:r>
              <a:rPr lang="en-US" sz="3200" b="1" dirty="0">
                <a:solidFill>
                  <a:schemeClr val="bg1"/>
                </a:solidFill>
                <a:latin typeface="Montserrat"/>
                <a:ea typeface="Open Sans"/>
                <a:cs typeface="Open Sans"/>
              </a:rPr>
              <a:t>are not core competencies</a:t>
            </a:r>
          </a:p>
        </p:txBody>
      </p:sp>
    </p:spTree>
    <p:extLst>
      <p:ext uri="{BB962C8B-B14F-4D97-AF65-F5344CB8AC3E}">
        <p14:creationId xmlns:p14="http://schemas.microsoft.com/office/powerpoint/2010/main" val="13496204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ED665CE-1A06-CB46-8F25-69009F357BF5}"/>
              </a:ext>
            </a:extLst>
          </p:cNvPr>
          <p:cNvSpPr txBox="1"/>
          <p:nvPr/>
        </p:nvSpPr>
        <p:spPr>
          <a:xfrm>
            <a:off x="736152" y="797510"/>
            <a:ext cx="10805626" cy="5262979"/>
          </a:xfrm>
          <a:prstGeom prst="rect">
            <a:avLst/>
          </a:prstGeom>
          <a:noFill/>
        </p:spPr>
        <p:txBody>
          <a:bodyPr wrap="square" lIns="91440" tIns="45720" rIns="91440" bIns="45720" rtlCol="0" anchor="t">
            <a:spAutoFit/>
          </a:bodyPr>
          <a:lstStyle/>
          <a:p>
            <a:r>
              <a:rPr lang="en-US" sz="2400" dirty="0"/>
              <a:t>The following 5 ALIVE formula can be used to guarantee success each week. </a:t>
            </a:r>
            <a:br>
              <a:rPr lang="en-US" sz="2400" dirty="0"/>
            </a:br>
            <a:r>
              <a:rPr lang="en-US" sz="2400" dirty="0"/>
              <a:t>1. Call 200 ( </a:t>
            </a:r>
            <a:r>
              <a:rPr lang="en-US" sz="2400" dirty="0" err="1"/>
              <a:t>Expireds</a:t>
            </a:r>
            <a:r>
              <a:rPr lang="en-US" sz="2400" dirty="0"/>
              <a:t>, FSBO, or Older leads) </a:t>
            </a:r>
            <a:br>
              <a:rPr lang="en-US" sz="2400" dirty="0"/>
            </a:br>
            <a:r>
              <a:rPr lang="en-US" sz="2400" dirty="0"/>
              <a:t>2. Facebook Frenzy ( 4 posts a week ) </a:t>
            </a:r>
            <a:br>
              <a:rPr lang="en-US" sz="2400" dirty="0"/>
            </a:br>
            <a:r>
              <a:rPr lang="en-US" sz="2400" dirty="0"/>
              <a:t>3. Elbow Rubbing ( 3 times a week) (this needs to have 2 conversations about real estate each time in order for it to count) </a:t>
            </a:r>
            <a:br>
              <a:rPr lang="en-US" sz="2400" dirty="0"/>
            </a:br>
            <a:r>
              <a:rPr lang="en-US" sz="2400" dirty="0"/>
              <a:t>Rubbing Elbows (any event where you actively each out to people about real estate): </a:t>
            </a:r>
            <a:br>
              <a:rPr lang="en-US" sz="2400" dirty="0"/>
            </a:br>
            <a:r>
              <a:rPr lang="en-US" sz="2400" dirty="0"/>
              <a:t>• Networking event </a:t>
            </a:r>
            <a:br>
              <a:rPr lang="en-US" sz="2400" dirty="0"/>
            </a:br>
            <a:r>
              <a:rPr lang="en-US" sz="2400" dirty="0"/>
              <a:t>• Speed networking </a:t>
            </a:r>
            <a:br>
              <a:rPr lang="en-US" sz="2400" dirty="0"/>
            </a:br>
            <a:r>
              <a:rPr lang="en-US" sz="2400" dirty="0"/>
              <a:t>• Bible study </a:t>
            </a:r>
            <a:br>
              <a:rPr lang="en-US" sz="2400" dirty="0"/>
            </a:br>
            <a:r>
              <a:rPr lang="en-US" sz="2400" dirty="0"/>
              <a:t>• Garage sales </a:t>
            </a:r>
            <a:br>
              <a:rPr lang="en-US" sz="2400" dirty="0"/>
            </a:br>
            <a:r>
              <a:rPr lang="en-US" sz="2400" dirty="0"/>
              <a:t>• Kids soccer games </a:t>
            </a:r>
            <a:br>
              <a:rPr lang="en-US" sz="2400" dirty="0"/>
            </a:br>
            <a:r>
              <a:rPr lang="en-US" sz="2400" dirty="0"/>
              <a:t>4. Power Hour - reaching out to your personal sphere asking for referrals or contacting old leads that have reached out to you previously (2 times a week ) </a:t>
            </a:r>
            <a:br>
              <a:rPr lang="en-US" sz="2400" dirty="0"/>
            </a:br>
            <a:r>
              <a:rPr lang="en-US" sz="2400" dirty="0"/>
              <a:t>5. Monster Open House (1 time a week) </a:t>
            </a:r>
            <a:endParaRPr lang="en-US" sz="2400" dirty="0">
              <a:latin typeface="Montserrat"/>
              <a:ea typeface="+mn-lt"/>
              <a:cs typeface="+mn-lt"/>
            </a:endParaRPr>
          </a:p>
        </p:txBody>
      </p:sp>
      <p:sp>
        <p:nvSpPr>
          <p:cNvPr id="3" name="Rectangle 2">
            <a:extLst>
              <a:ext uri="{FF2B5EF4-FFF2-40B4-BE49-F238E27FC236}">
                <a16:creationId xmlns:a16="http://schemas.microsoft.com/office/drawing/2014/main" id="{7A31B4F8-4254-654B-96F1-CC539A7B923A}"/>
              </a:ext>
            </a:extLst>
          </p:cNvPr>
          <p:cNvSpPr/>
          <p:nvPr/>
        </p:nvSpPr>
        <p:spPr>
          <a:xfrm>
            <a:off x="0" y="1"/>
            <a:ext cx="12192000" cy="464186"/>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96995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BBF30E-F22B-4B47-AC6C-4D2CA2BF89CE}"/>
              </a:ext>
            </a:extLst>
          </p:cNvPr>
          <p:cNvPicPr>
            <a:picLocks noChangeAspect="1"/>
          </p:cNvPicPr>
          <p:nvPr/>
        </p:nvPicPr>
        <p:blipFill>
          <a:blip r:embed="rId2"/>
          <a:srcRect l="14269" r="14269"/>
          <a:stretch/>
        </p:blipFill>
        <p:spPr>
          <a:xfrm>
            <a:off x="0" y="0"/>
            <a:ext cx="7362826" cy="6858000"/>
          </a:xfrm>
          <a:prstGeom prst="rect">
            <a:avLst/>
          </a:prstGeom>
        </p:spPr>
      </p:pic>
      <p:sp>
        <p:nvSpPr>
          <p:cNvPr id="5" name="Subtitle 2">
            <a:extLst>
              <a:ext uri="{FF2B5EF4-FFF2-40B4-BE49-F238E27FC236}">
                <a16:creationId xmlns:a16="http://schemas.microsoft.com/office/drawing/2014/main" id="{C7F013DB-AE73-E746-90EF-D4B676D5C53E}"/>
              </a:ext>
            </a:extLst>
          </p:cNvPr>
          <p:cNvSpPr txBox="1">
            <a:spLocks/>
          </p:cNvSpPr>
          <p:nvPr/>
        </p:nvSpPr>
        <p:spPr>
          <a:xfrm>
            <a:off x="7802269" y="1570939"/>
            <a:ext cx="3899580" cy="371612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500" b="1" dirty="0">
                <a:solidFill>
                  <a:srgbClr val="BFA034"/>
                </a:solidFill>
                <a:latin typeface="Montserrat"/>
                <a:ea typeface="Open Sans"/>
                <a:cs typeface="Open Sans"/>
              </a:rPr>
              <a:t>Pillar</a:t>
            </a:r>
          </a:p>
          <a:p>
            <a:pPr algn="l"/>
            <a:r>
              <a:rPr lang="en-US" sz="4500" b="1" dirty="0">
                <a:solidFill>
                  <a:srgbClr val="BFA034"/>
                </a:solidFill>
                <a:latin typeface="Montserrat"/>
                <a:ea typeface="Open Sans"/>
                <a:cs typeface="Open Sans"/>
              </a:rPr>
              <a:t>-</a:t>
            </a:r>
          </a:p>
          <a:p>
            <a:pPr algn="l"/>
            <a:r>
              <a:rPr lang="en-US" sz="4500" dirty="0">
                <a:solidFill>
                  <a:srgbClr val="BFA034"/>
                </a:solidFill>
                <a:latin typeface="Montserrat"/>
                <a:ea typeface="Open Sans"/>
                <a:cs typeface="Open Sans"/>
              </a:rPr>
              <a:t>Open </a:t>
            </a:r>
          </a:p>
          <a:p>
            <a:pPr algn="l"/>
            <a:r>
              <a:rPr lang="en-US" sz="4500" dirty="0">
                <a:solidFill>
                  <a:srgbClr val="BFA034"/>
                </a:solidFill>
                <a:latin typeface="Montserrat"/>
                <a:ea typeface="Open Sans"/>
                <a:cs typeface="Open Sans"/>
              </a:rPr>
              <a:t>houses </a:t>
            </a:r>
          </a:p>
          <a:p>
            <a:pPr algn="l"/>
            <a:r>
              <a:rPr lang="en-US" sz="4500" dirty="0">
                <a:solidFill>
                  <a:srgbClr val="BFA034"/>
                </a:solidFill>
                <a:latin typeface="Montserrat"/>
                <a:ea typeface="Open Sans"/>
                <a:cs typeface="Open Sans"/>
              </a:rPr>
              <a:t>do work</a:t>
            </a:r>
          </a:p>
        </p:txBody>
      </p:sp>
      <p:sp>
        <p:nvSpPr>
          <p:cNvPr id="4" name="Rectangle 3">
            <a:extLst>
              <a:ext uri="{FF2B5EF4-FFF2-40B4-BE49-F238E27FC236}">
                <a16:creationId xmlns:a16="http://schemas.microsoft.com/office/drawing/2014/main" id="{01EA74B4-5BBB-D746-A098-FEF841298DFC}"/>
              </a:ext>
            </a:extLst>
          </p:cNvPr>
          <p:cNvSpPr/>
          <p:nvPr/>
        </p:nvSpPr>
        <p:spPr>
          <a:xfrm>
            <a:off x="0" y="1"/>
            <a:ext cx="12192000" cy="464186"/>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87983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E95B6C0-0277-CA45-A5BB-197A326CF6DB}"/>
              </a:ext>
            </a:extLst>
          </p:cNvPr>
          <p:cNvSpPr/>
          <p:nvPr/>
        </p:nvSpPr>
        <p:spPr>
          <a:xfrm>
            <a:off x="0" y="0"/>
            <a:ext cx="12192000" cy="1315363"/>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 logo&#10;&#10;Description automatically generated">
            <a:extLst>
              <a:ext uri="{FF2B5EF4-FFF2-40B4-BE49-F238E27FC236}">
                <a16:creationId xmlns:a16="http://schemas.microsoft.com/office/drawing/2014/main" id="{E9CF6ADA-C3A9-8940-9744-8B789D4DFDF2}"/>
              </a:ext>
            </a:extLst>
          </p:cNvPr>
          <p:cNvPicPr>
            <a:picLocks noChangeAspect="1"/>
          </p:cNvPicPr>
          <p:nvPr/>
        </p:nvPicPr>
        <p:blipFill>
          <a:blip r:embed="rId2"/>
          <a:stretch>
            <a:fillRect/>
          </a:stretch>
        </p:blipFill>
        <p:spPr>
          <a:xfrm>
            <a:off x="725641" y="5484082"/>
            <a:ext cx="2353891" cy="954055"/>
          </a:xfrm>
          <a:prstGeom prst="rect">
            <a:avLst/>
          </a:prstGeom>
        </p:spPr>
      </p:pic>
      <p:sp>
        <p:nvSpPr>
          <p:cNvPr id="9" name="TextBox 8">
            <a:extLst>
              <a:ext uri="{FF2B5EF4-FFF2-40B4-BE49-F238E27FC236}">
                <a16:creationId xmlns:a16="http://schemas.microsoft.com/office/drawing/2014/main" id="{CED665CE-1A06-CB46-8F25-69009F357BF5}"/>
              </a:ext>
            </a:extLst>
          </p:cNvPr>
          <p:cNvSpPr txBox="1"/>
          <p:nvPr/>
        </p:nvSpPr>
        <p:spPr>
          <a:xfrm>
            <a:off x="736152" y="1782395"/>
            <a:ext cx="10805626" cy="3293209"/>
          </a:xfrm>
          <a:prstGeom prst="rect">
            <a:avLst/>
          </a:prstGeom>
          <a:noFill/>
        </p:spPr>
        <p:txBody>
          <a:bodyPr wrap="square" lIns="91440" tIns="45720" rIns="91440" bIns="45720" rtlCol="0" anchor="t">
            <a:spAutoFit/>
          </a:bodyPr>
          <a:lstStyle/>
          <a:p>
            <a:r>
              <a:rPr lang="en-US" sz="2600" dirty="0">
                <a:latin typeface="Montserrat"/>
                <a:ea typeface="+mn-lt"/>
                <a:cs typeface="+mn-lt"/>
              </a:rPr>
              <a:t>There are 4 steps to ensure your Mega Open House is successful. Do NOT miss any steps. </a:t>
            </a:r>
          </a:p>
          <a:p>
            <a:pPr marL="457200" indent="-457200">
              <a:buFont typeface="Arial" panose="020B0604020202020204" pitchFamily="34" charset="0"/>
              <a:buChar char="•"/>
            </a:pPr>
            <a:r>
              <a:rPr lang="en-US" sz="2600" dirty="0">
                <a:latin typeface="Montserrat"/>
                <a:ea typeface="+mn-lt"/>
                <a:cs typeface="+mn-lt"/>
              </a:rPr>
              <a:t>Think of it like Baking Brownies, you need to put all the ingredients together in the exact way instructed, </a:t>
            </a:r>
          </a:p>
          <a:p>
            <a:pPr marL="457200" indent="-457200">
              <a:buFont typeface="Arial" panose="020B0604020202020204" pitchFamily="34" charset="0"/>
              <a:buChar char="•"/>
            </a:pPr>
            <a:r>
              <a:rPr lang="en-US" sz="2600" dirty="0">
                <a:latin typeface="Montserrat"/>
                <a:ea typeface="+mn-lt"/>
                <a:cs typeface="+mn-lt"/>
              </a:rPr>
              <a:t>If you skip a step, your brownies do not turn out right. The same is true with your Open House! </a:t>
            </a:r>
          </a:p>
          <a:p>
            <a:pPr marL="457200" indent="-457200">
              <a:buFont typeface="Arial" panose="020B0604020202020204" pitchFamily="34" charset="0"/>
              <a:buChar char="•"/>
            </a:pPr>
            <a:r>
              <a:rPr lang="en-US" sz="2600" dirty="0">
                <a:latin typeface="Montserrat"/>
                <a:ea typeface="+mn-lt"/>
                <a:cs typeface="+mn-lt"/>
              </a:rPr>
              <a:t>“There are NO shortcuts to success…The only shortcut is doing it right the first time!” </a:t>
            </a:r>
          </a:p>
        </p:txBody>
      </p:sp>
      <p:sp>
        <p:nvSpPr>
          <p:cNvPr id="6" name="Subtitle 2">
            <a:extLst>
              <a:ext uri="{FF2B5EF4-FFF2-40B4-BE49-F238E27FC236}">
                <a16:creationId xmlns:a16="http://schemas.microsoft.com/office/drawing/2014/main" id="{2FC51258-5D5D-0F40-83BD-F04327FC89F0}"/>
              </a:ext>
            </a:extLst>
          </p:cNvPr>
          <p:cNvSpPr txBox="1">
            <a:spLocks/>
          </p:cNvSpPr>
          <p:nvPr/>
        </p:nvSpPr>
        <p:spPr>
          <a:xfrm>
            <a:off x="609033" y="263800"/>
            <a:ext cx="11059864" cy="95405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b="1" dirty="0">
                <a:solidFill>
                  <a:schemeClr val="bg1"/>
                </a:solidFill>
                <a:latin typeface="Montserrat"/>
                <a:ea typeface="Open Sans"/>
                <a:cs typeface="Open Sans"/>
              </a:rPr>
              <a:t>open houses do work</a:t>
            </a:r>
          </a:p>
        </p:txBody>
      </p:sp>
    </p:spTree>
    <p:extLst>
      <p:ext uri="{BB962C8B-B14F-4D97-AF65-F5344CB8AC3E}">
        <p14:creationId xmlns:p14="http://schemas.microsoft.com/office/powerpoint/2010/main" val="1112600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B589CDE-D10C-8146-ABFA-4D4C8A8A8780}"/>
              </a:ext>
            </a:extLst>
          </p:cNvPr>
          <p:cNvSpPr/>
          <p:nvPr/>
        </p:nvSpPr>
        <p:spPr>
          <a:xfrm>
            <a:off x="0" y="0"/>
            <a:ext cx="12192000" cy="1315363"/>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 logo&#10;&#10;Description automatically generated">
            <a:extLst>
              <a:ext uri="{FF2B5EF4-FFF2-40B4-BE49-F238E27FC236}">
                <a16:creationId xmlns:a16="http://schemas.microsoft.com/office/drawing/2014/main" id="{E9CF6ADA-C3A9-8940-9744-8B789D4DFDF2}"/>
              </a:ext>
            </a:extLst>
          </p:cNvPr>
          <p:cNvPicPr>
            <a:picLocks noChangeAspect="1"/>
          </p:cNvPicPr>
          <p:nvPr/>
        </p:nvPicPr>
        <p:blipFill>
          <a:blip r:embed="rId2"/>
          <a:stretch>
            <a:fillRect/>
          </a:stretch>
        </p:blipFill>
        <p:spPr>
          <a:xfrm>
            <a:off x="725641" y="5484082"/>
            <a:ext cx="2353891" cy="954055"/>
          </a:xfrm>
          <a:prstGeom prst="rect">
            <a:avLst/>
          </a:prstGeom>
        </p:spPr>
      </p:pic>
      <p:sp>
        <p:nvSpPr>
          <p:cNvPr id="8" name="Subtitle 2">
            <a:extLst>
              <a:ext uri="{FF2B5EF4-FFF2-40B4-BE49-F238E27FC236}">
                <a16:creationId xmlns:a16="http://schemas.microsoft.com/office/drawing/2014/main" id="{4463E843-4E32-6343-84B3-777B50BDFED3}"/>
              </a:ext>
            </a:extLst>
          </p:cNvPr>
          <p:cNvSpPr txBox="1">
            <a:spLocks/>
          </p:cNvSpPr>
          <p:nvPr/>
        </p:nvSpPr>
        <p:spPr>
          <a:xfrm>
            <a:off x="736152" y="1788417"/>
            <a:ext cx="4503113" cy="303071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500" b="1" dirty="0">
                <a:solidFill>
                  <a:srgbClr val="D01C1F"/>
                </a:solidFill>
                <a:latin typeface="Montserrat"/>
                <a:ea typeface="Open Sans"/>
                <a:cs typeface="Open Sans"/>
              </a:rPr>
              <a:t>1.93 billion daily Facebook users</a:t>
            </a:r>
          </a:p>
          <a:p>
            <a:pPr algn="l"/>
            <a:endParaRPr lang="en-US" sz="3500" b="1" dirty="0">
              <a:solidFill>
                <a:srgbClr val="D01C1F"/>
              </a:solidFill>
              <a:latin typeface="Montserrat"/>
              <a:ea typeface="Open Sans"/>
              <a:cs typeface="Open Sans"/>
            </a:endParaRPr>
          </a:p>
          <a:p>
            <a:pPr algn="l"/>
            <a:r>
              <a:rPr lang="en-US" sz="3500" b="1" dirty="0">
                <a:solidFill>
                  <a:srgbClr val="D01C1F"/>
                </a:solidFill>
                <a:latin typeface="Montserrat"/>
                <a:ea typeface="Open Sans"/>
                <a:cs typeface="Open Sans"/>
              </a:rPr>
              <a:t>85% watch videos without sound</a:t>
            </a:r>
          </a:p>
        </p:txBody>
      </p:sp>
      <p:sp>
        <p:nvSpPr>
          <p:cNvPr id="10" name="Subtitle 2">
            <a:extLst>
              <a:ext uri="{FF2B5EF4-FFF2-40B4-BE49-F238E27FC236}">
                <a16:creationId xmlns:a16="http://schemas.microsoft.com/office/drawing/2014/main" id="{EDCC5A9C-ADCD-EF4E-9486-0F1F528DB1E5}"/>
              </a:ext>
            </a:extLst>
          </p:cNvPr>
          <p:cNvSpPr txBox="1">
            <a:spLocks/>
          </p:cNvSpPr>
          <p:nvPr/>
        </p:nvSpPr>
        <p:spPr>
          <a:xfrm>
            <a:off x="6096000" y="1788414"/>
            <a:ext cx="5359848" cy="3314927"/>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500" b="1" dirty="0">
                <a:solidFill>
                  <a:srgbClr val="D01C1F"/>
                </a:solidFill>
                <a:latin typeface="Montserrat"/>
                <a:ea typeface="Open Sans"/>
                <a:cs typeface="Open Sans"/>
              </a:rPr>
              <a:t>Square videos get 35% more views</a:t>
            </a:r>
          </a:p>
          <a:p>
            <a:pPr algn="l"/>
            <a:endParaRPr lang="en-US" sz="3500" b="1" dirty="0">
              <a:solidFill>
                <a:srgbClr val="D01C1F"/>
              </a:solidFill>
              <a:latin typeface="Montserrat"/>
              <a:ea typeface="Open Sans"/>
              <a:cs typeface="Open Sans"/>
            </a:endParaRPr>
          </a:p>
          <a:p>
            <a:pPr algn="l"/>
            <a:r>
              <a:rPr lang="en-US" sz="3500" b="1" dirty="0">
                <a:solidFill>
                  <a:srgbClr val="D01C1F"/>
                </a:solidFill>
                <a:latin typeface="Montserrat"/>
                <a:ea typeface="Open Sans"/>
                <a:cs typeface="Open Sans"/>
              </a:rPr>
              <a:t>86% of internet users with $100k+ income use Facebook</a:t>
            </a:r>
          </a:p>
        </p:txBody>
      </p:sp>
      <p:sp>
        <p:nvSpPr>
          <p:cNvPr id="11" name="Subtitle 2">
            <a:extLst>
              <a:ext uri="{FF2B5EF4-FFF2-40B4-BE49-F238E27FC236}">
                <a16:creationId xmlns:a16="http://schemas.microsoft.com/office/drawing/2014/main" id="{E8F0BF96-E7F4-5547-8BA8-638883CAC74A}"/>
              </a:ext>
            </a:extLst>
          </p:cNvPr>
          <p:cNvSpPr txBox="1">
            <a:spLocks/>
          </p:cNvSpPr>
          <p:nvPr/>
        </p:nvSpPr>
        <p:spPr>
          <a:xfrm>
            <a:off x="650222" y="263800"/>
            <a:ext cx="10891556" cy="954055"/>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000" b="1" dirty="0">
                <a:solidFill>
                  <a:schemeClr val="bg1"/>
                </a:solidFill>
                <a:latin typeface="Montserrat"/>
                <a:ea typeface="Open Sans"/>
                <a:cs typeface="Open Sans"/>
              </a:rPr>
              <a:t>The statistics don’t lie</a:t>
            </a:r>
          </a:p>
        </p:txBody>
      </p:sp>
    </p:spTree>
    <p:extLst>
      <p:ext uri="{BB962C8B-B14F-4D97-AF65-F5344CB8AC3E}">
        <p14:creationId xmlns:p14="http://schemas.microsoft.com/office/powerpoint/2010/main" val="25530519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74395A-A5F5-3B41-B0CC-B5FE1C927228}"/>
              </a:ext>
            </a:extLst>
          </p:cNvPr>
          <p:cNvSpPr/>
          <p:nvPr/>
        </p:nvSpPr>
        <p:spPr>
          <a:xfrm>
            <a:off x="0" y="0"/>
            <a:ext cx="12192000" cy="1315363"/>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 logo&#10;&#10;Description automatically generated">
            <a:extLst>
              <a:ext uri="{FF2B5EF4-FFF2-40B4-BE49-F238E27FC236}">
                <a16:creationId xmlns:a16="http://schemas.microsoft.com/office/drawing/2014/main" id="{E9CF6ADA-C3A9-8940-9744-8B789D4DFDF2}"/>
              </a:ext>
            </a:extLst>
          </p:cNvPr>
          <p:cNvPicPr>
            <a:picLocks noChangeAspect="1"/>
          </p:cNvPicPr>
          <p:nvPr/>
        </p:nvPicPr>
        <p:blipFill>
          <a:blip r:embed="rId2"/>
          <a:stretch>
            <a:fillRect/>
          </a:stretch>
        </p:blipFill>
        <p:spPr>
          <a:xfrm>
            <a:off x="725641" y="5484082"/>
            <a:ext cx="2353891" cy="954055"/>
          </a:xfrm>
          <a:prstGeom prst="rect">
            <a:avLst/>
          </a:prstGeom>
        </p:spPr>
      </p:pic>
      <p:sp>
        <p:nvSpPr>
          <p:cNvPr id="9" name="TextBox 8">
            <a:extLst>
              <a:ext uri="{FF2B5EF4-FFF2-40B4-BE49-F238E27FC236}">
                <a16:creationId xmlns:a16="http://schemas.microsoft.com/office/drawing/2014/main" id="{CED665CE-1A06-CB46-8F25-69009F357BF5}"/>
              </a:ext>
            </a:extLst>
          </p:cNvPr>
          <p:cNvSpPr txBox="1"/>
          <p:nvPr/>
        </p:nvSpPr>
        <p:spPr>
          <a:xfrm>
            <a:off x="736152" y="1782395"/>
            <a:ext cx="10805626" cy="3693319"/>
          </a:xfrm>
          <a:prstGeom prst="rect">
            <a:avLst/>
          </a:prstGeom>
          <a:noFill/>
        </p:spPr>
        <p:txBody>
          <a:bodyPr wrap="square" lIns="91440" tIns="45720" rIns="91440" bIns="45720" rtlCol="0" anchor="t">
            <a:spAutoFit/>
          </a:bodyPr>
          <a:lstStyle/>
          <a:p>
            <a:r>
              <a:rPr lang="en-US" sz="2600" b="1" dirty="0">
                <a:solidFill>
                  <a:srgbClr val="D01C1F"/>
                </a:solidFill>
                <a:latin typeface="Montserrat"/>
                <a:ea typeface="+mn-lt"/>
                <a:cs typeface="+mn-lt"/>
              </a:rPr>
              <a:t>STEP 1 – PLANNING </a:t>
            </a:r>
          </a:p>
          <a:p>
            <a:r>
              <a:rPr lang="en-US" sz="2600" dirty="0">
                <a:latin typeface="Montserrat"/>
                <a:ea typeface="+mn-lt"/>
                <a:cs typeface="+mn-lt"/>
              </a:rPr>
              <a:t>1. Property “AKA Your Storefront” is where your “Ideal Client” is buying or selling. </a:t>
            </a:r>
          </a:p>
          <a:p>
            <a:r>
              <a:rPr lang="en-US" sz="2600" dirty="0">
                <a:latin typeface="Montserrat"/>
                <a:ea typeface="+mn-lt"/>
                <a:cs typeface="+mn-lt"/>
              </a:rPr>
              <a:t>2. Property is within ½ mile from a “New Build Development” (Preferred) </a:t>
            </a:r>
          </a:p>
          <a:p>
            <a:r>
              <a:rPr lang="en-US" sz="2600" dirty="0">
                <a:latin typeface="Montserrat"/>
                <a:ea typeface="+mn-lt"/>
                <a:cs typeface="+mn-lt"/>
              </a:rPr>
              <a:t>3. Property is within ½ mile from a Grocery Store. </a:t>
            </a:r>
          </a:p>
          <a:p>
            <a:r>
              <a:rPr lang="en-US" sz="2600" dirty="0">
                <a:latin typeface="Montserrat"/>
                <a:ea typeface="+mn-lt"/>
                <a:cs typeface="+mn-lt"/>
              </a:rPr>
              <a:t>4. Property is within ½ mile from one busy intersection with good drive by traffic. </a:t>
            </a:r>
          </a:p>
          <a:p>
            <a:r>
              <a:rPr lang="en-US" sz="2600" dirty="0">
                <a:latin typeface="Montserrat"/>
                <a:ea typeface="+mn-lt"/>
                <a:cs typeface="+mn-lt"/>
              </a:rPr>
              <a:t>5. Aerial street map viewed and number of signs identified </a:t>
            </a:r>
          </a:p>
        </p:txBody>
      </p:sp>
      <p:sp>
        <p:nvSpPr>
          <p:cNvPr id="6" name="Subtitle 2">
            <a:extLst>
              <a:ext uri="{FF2B5EF4-FFF2-40B4-BE49-F238E27FC236}">
                <a16:creationId xmlns:a16="http://schemas.microsoft.com/office/drawing/2014/main" id="{2FC51258-5D5D-0F40-83BD-F04327FC89F0}"/>
              </a:ext>
            </a:extLst>
          </p:cNvPr>
          <p:cNvSpPr txBox="1">
            <a:spLocks/>
          </p:cNvSpPr>
          <p:nvPr/>
        </p:nvSpPr>
        <p:spPr>
          <a:xfrm>
            <a:off x="609033" y="263800"/>
            <a:ext cx="11059864" cy="95405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b="1" dirty="0">
                <a:solidFill>
                  <a:schemeClr val="bg1"/>
                </a:solidFill>
                <a:latin typeface="Montserrat"/>
                <a:ea typeface="Open Sans"/>
                <a:cs typeface="Open Sans"/>
              </a:rPr>
              <a:t>open houses do work</a:t>
            </a:r>
          </a:p>
        </p:txBody>
      </p:sp>
    </p:spTree>
    <p:extLst>
      <p:ext uri="{BB962C8B-B14F-4D97-AF65-F5344CB8AC3E}">
        <p14:creationId xmlns:p14="http://schemas.microsoft.com/office/powerpoint/2010/main" val="13124915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082C78E-D94C-5A48-B9BC-D5D4972E66DE}"/>
              </a:ext>
            </a:extLst>
          </p:cNvPr>
          <p:cNvSpPr/>
          <p:nvPr/>
        </p:nvSpPr>
        <p:spPr>
          <a:xfrm>
            <a:off x="0" y="0"/>
            <a:ext cx="12192000" cy="1315363"/>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a:extLst>
              <a:ext uri="{FF2B5EF4-FFF2-40B4-BE49-F238E27FC236}">
                <a16:creationId xmlns:a16="http://schemas.microsoft.com/office/drawing/2014/main" id="{2FC51258-5D5D-0F40-83BD-F04327FC89F0}"/>
              </a:ext>
            </a:extLst>
          </p:cNvPr>
          <p:cNvSpPr txBox="1">
            <a:spLocks/>
          </p:cNvSpPr>
          <p:nvPr/>
        </p:nvSpPr>
        <p:spPr>
          <a:xfrm>
            <a:off x="609033" y="263800"/>
            <a:ext cx="11059864" cy="95405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b="1" dirty="0">
                <a:solidFill>
                  <a:schemeClr val="bg1"/>
                </a:solidFill>
                <a:latin typeface="Montserrat"/>
                <a:ea typeface="Open Sans"/>
                <a:cs typeface="Open Sans"/>
              </a:rPr>
              <a:t>open houses do work</a:t>
            </a:r>
          </a:p>
        </p:txBody>
      </p:sp>
      <p:sp>
        <p:nvSpPr>
          <p:cNvPr id="7" name="TextBox 6">
            <a:extLst>
              <a:ext uri="{FF2B5EF4-FFF2-40B4-BE49-F238E27FC236}">
                <a16:creationId xmlns:a16="http://schemas.microsoft.com/office/drawing/2014/main" id="{4E80988D-8D50-7348-9C90-AE84079C21B5}"/>
              </a:ext>
            </a:extLst>
          </p:cNvPr>
          <p:cNvSpPr txBox="1"/>
          <p:nvPr/>
        </p:nvSpPr>
        <p:spPr>
          <a:xfrm>
            <a:off x="736152" y="1782395"/>
            <a:ext cx="10805626" cy="4893647"/>
          </a:xfrm>
          <a:prstGeom prst="rect">
            <a:avLst/>
          </a:prstGeom>
          <a:noFill/>
        </p:spPr>
        <p:txBody>
          <a:bodyPr wrap="square" lIns="91440" tIns="45720" rIns="91440" bIns="45720" rtlCol="0" anchor="t">
            <a:spAutoFit/>
          </a:bodyPr>
          <a:lstStyle/>
          <a:p>
            <a:r>
              <a:rPr lang="en-US" sz="2600" b="1" dirty="0">
                <a:solidFill>
                  <a:srgbClr val="D01C1F"/>
                </a:solidFill>
                <a:latin typeface="Montserrat"/>
                <a:ea typeface="+mn-lt"/>
                <a:cs typeface="+mn-lt"/>
              </a:rPr>
              <a:t>STEP 2 – MARKETING </a:t>
            </a:r>
          </a:p>
          <a:p>
            <a:r>
              <a:rPr lang="en-US" sz="2600" dirty="0">
                <a:latin typeface="Montserrat"/>
                <a:ea typeface="+mn-lt"/>
                <a:cs typeface="+mn-lt"/>
              </a:rPr>
              <a:t>1. Gift card purchased / ordered for raffle. </a:t>
            </a:r>
          </a:p>
          <a:p>
            <a:r>
              <a:rPr lang="en-US" sz="2600" dirty="0">
                <a:latin typeface="Montserrat"/>
                <a:ea typeface="+mn-lt"/>
                <a:cs typeface="+mn-lt"/>
              </a:rPr>
              <a:t>2. Prepare postcard mailing. Fliers ordered / printed. </a:t>
            </a:r>
          </a:p>
          <a:p>
            <a:r>
              <a:rPr lang="en-US" sz="2600" dirty="0">
                <a:latin typeface="Montserrat"/>
                <a:ea typeface="+mn-lt"/>
                <a:cs typeface="+mn-lt"/>
              </a:rPr>
              <a:t>3. Sign in forms in binder, pens, raffle tickets and a bowl / container. </a:t>
            </a:r>
          </a:p>
          <a:p>
            <a:r>
              <a:rPr lang="en-US" sz="2600" dirty="0">
                <a:latin typeface="Montserrat"/>
                <a:ea typeface="+mn-lt"/>
                <a:cs typeface="+mn-lt"/>
              </a:rPr>
              <a:t>4. Video created advertising the property. </a:t>
            </a:r>
          </a:p>
          <a:p>
            <a:r>
              <a:rPr lang="en-US" sz="2600" dirty="0">
                <a:latin typeface="Montserrat"/>
                <a:ea typeface="+mn-lt"/>
                <a:cs typeface="+mn-lt"/>
              </a:rPr>
              <a:t>5. Video uploaded to YouTube / Facebook. </a:t>
            </a:r>
          </a:p>
          <a:p>
            <a:r>
              <a:rPr lang="en-US" sz="2600" dirty="0">
                <a:latin typeface="Montserrat"/>
                <a:ea typeface="+mn-lt"/>
                <a:cs typeface="+mn-lt"/>
              </a:rPr>
              <a:t>6. Facebook Ad $25 (targeted or boost) to zip code advertising video for Open House. Set up for Weds, Thurs, Fri. </a:t>
            </a:r>
          </a:p>
          <a:p>
            <a:r>
              <a:rPr lang="en-US" sz="2600" dirty="0">
                <a:latin typeface="Montserrat"/>
                <a:ea typeface="+mn-lt"/>
                <a:cs typeface="+mn-lt"/>
              </a:rPr>
              <a:t>7. Facebook ad $10 (custom audience to your database. Set up for Weds, Thurs, Fri. </a:t>
            </a:r>
          </a:p>
          <a:p>
            <a:r>
              <a:rPr lang="en-US" sz="2600" dirty="0">
                <a:latin typeface="Montserrat"/>
                <a:ea typeface="+mn-lt"/>
                <a:cs typeface="+mn-lt"/>
              </a:rPr>
              <a:t>8. Items 4-7 suggested in addition to Broker Funded Marketing</a:t>
            </a:r>
          </a:p>
        </p:txBody>
      </p:sp>
    </p:spTree>
    <p:extLst>
      <p:ext uri="{BB962C8B-B14F-4D97-AF65-F5344CB8AC3E}">
        <p14:creationId xmlns:p14="http://schemas.microsoft.com/office/powerpoint/2010/main" val="4921582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EB3B3-B90A-3944-B7B0-726DB7056249}"/>
              </a:ext>
            </a:extLst>
          </p:cNvPr>
          <p:cNvSpPr/>
          <p:nvPr/>
        </p:nvSpPr>
        <p:spPr>
          <a:xfrm>
            <a:off x="0" y="0"/>
            <a:ext cx="12192000" cy="1315363"/>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a:extLst>
              <a:ext uri="{FF2B5EF4-FFF2-40B4-BE49-F238E27FC236}">
                <a16:creationId xmlns:a16="http://schemas.microsoft.com/office/drawing/2014/main" id="{2FC51258-5D5D-0F40-83BD-F04327FC89F0}"/>
              </a:ext>
            </a:extLst>
          </p:cNvPr>
          <p:cNvSpPr txBox="1">
            <a:spLocks/>
          </p:cNvSpPr>
          <p:nvPr/>
        </p:nvSpPr>
        <p:spPr>
          <a:xfrm>
            <a:off x="609033" y="263800"/>
            <a:ext cx="11059864" cy="95405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b="1" dirty="0">
                <a:solidFill>
                  <a:schemeClr val="bg1"/>
                </a:solidFill>
                <a:latin typeface="Montserrat"/>
                <a:ea typeface="Open Sans"/>
                <a:cs typeface="Open Sans"/>
              </a:rPr>
              <a:t>open houses do work</a:t>
            </a:r>
          </a:p>
        </p:txBody>
      </p:sp>
      <p:sp>
        <p:nvSpPr>
          <p:cNvPr id="7" name="TextBox 6">
            <a:extLst>
              <a:ext uri="{FF2B5EF4-FFF2-40B4-BE49-F238E27FC236}">
                <a16:creationId xmlns:a16="http://schemas.microsoft.com/office/drawing/2014/main" id="{4E80988D-8D50-7348-9C90-AE84079C21B5}"/>
              </a:ext>
            </a:extLst>
          </p:cNvPr>
          <p:cNvSpPr txBox="1"/>
          <p:nvPr/>
        </p:nvSpPr>
        <p:spPr>
          <a:xfrm>
            <a:off x="736152" y="1782395"/>
            <a:ext cx="10805626" cy="5170646"/>
          </a:xfrm>
          <a:prstGeom prst="rect">
            <a:avLst/>
          </a:prstGeom>
          <a:noFill/>
        </p:spPr>
        <p:txBody>
          <a:bodyPr wrap="square" lIns="91440" tIns="45720" rIns="91440" bIns="45720" rtlCol="0" anchor="t">
            <a:spAutoFit/>
          </a:bodyPr>
          <a:lstStyle/>
          <a:p>
            <a:r>
              <a:rPr lang="en-US" sz="2600" b="1" dirty="0">
                <a:solidFill>
                  <a:srgbClr val="D01C1F"/>
                </a:solidFill>
                <a:latin typeface="Montserrat"/>
                <a:ea typeface="+mn-lt"/>
                <a:cs typeface="+mn-lt"/>
              </a:rPr>
              <a:t>STEP 3 – SET UP</a:t>
            </a:r>
          </a:p>
          <a:p>
            <a:r>
              <a:rPr lang="en-US" sz="2000" dirty="0">
                <a:latin typeface="Montserrat"/>
                <a:ea typeface="+mn-lt"/>
                <a:cs typeface="+mn-lt"/>
              </a:rPr>
              <a:t>1. All signs strategically placed where cars can see from all directions. </a:t>
            </a:r>
          </a:p>
          <a:p>
            <a:r>
              <a:rPr lang="en-US" sz="2000" dirty="0">
                <a:latin typeface="Montserrat"/>
                <a:ea typeface="+mn-lt"/>
                <a:cs typeface="+mn-lt"/>
              </a:rPr>
              <a:t>2. Pick up snacks / refreshments. </a:t>
            </a:r>
          </a:p>
          <a:p>
            <a:r>
              <a:rPr lang="en-US" sz="2000" dirty="0">
                <a:latin typeface="Montserrat"/>
                <a:ea typeface="+mn-lt"/>
                <a:cs typeface="+mn-lt"/>
              </a:rPr>
              <a:t>3. Arrive early, turn on all lights, open blinds, make sure entrances, patios, etc. are all swept and look great. You are on a “Job Interview” and you will be judged based on how the home is presented. Review the Client Full REIN Report and KNOW the property. </a:t>
            </a:r>
          </a:p>
          <a:p>
            <a:r>
              <a:rPr lang="en-US" sz="2000" dirty="0">
                <a:latin typeface="Montserrat"/>
                <a:ea typeface="+mn-lt"/>
                <a:cs typeface="+mn-lt"/>
              </a:rPr>
              <a:t>4. Table set up within 4 feet from the front door, with all marketing materials, sign in sheets and sign requesting them to sign in. Suggested marketing items include a financing flier from a mortgage vendor, small give-a-ways, a REIN Summary Photo Report plus One-Line Reports of other properties in the area and Business Cards! </a:t>
            </a:r>
          </a:p>
          <a:p>
            <a:r>
              <a:rPr lang="en-US" sz="2000" dirty="0">
                <a:latin typeface="Montserrat"/>
                <a:ea typeface="+mn-lt"/>
                <a:cs typeface="+mn-lt"/>
              </a:rPr>
              <a:t>5. Sign placed on the front door requesting everyone to sign in per seller.. </a:t>
            </a:r>
          </a:p>
          <a:p>
            <a:r>
              <a:rPr lang="en-US" sz="2000" dirty="0">
                <a:latin typeface="Montserrat"/>
                <a:ea typeface="+mn-lt"/>
                <a:cs typeface="+mn-lt"/>
              </a:rPr>
              <a:t>6. Flags staked into the ground in front yard. (If using) </a:t>
            </a:r>
          </a:p>
          <a:p>
            <a:r>
              <a:rPr lang="en-US" sz="2000" dirty="0">
                <a:latin typeface="Montserrat"/>
                <a:ea typeface="+mn-lt"/>
                <a:cs typeface="+mn-lt"/>
              </a:rPr>
              <a:t>7. Quick 20 second selfie video completed and uploaded to YouTube / Facebook </a:t>
            </a:r>
          </a:p>
          <a:p>
            <a:endParaRPr lang="en-US" sz="2600" dirty="0">
              <a:latin typeface="Montserrat"/>
              <a:ea typeface="+mn-lt"/>
              <a:cs typeface="+mn-lt"/>
            </a:endParaRPr>
          </a:p>
        </p:txBody>
      </p:sp>
    </p:spTree>
    <p:extLst>
      <p:ext uri="{BB962C8B-B14F-4D97-AF65-F5344CB8AC3E}">
        <p14:creationId xmlns:p14="http://schemas.microsoft.com/office/powerpoint/2010/main" val="20549780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BE4D9A4-B873-1A43-B6DF-C192AF4D8D36}"/>
              </a:ext>
            </a:extLst>
          </p:cNvPr>
          <p:cNvSpPr/>
          <p:nvPr/>
        </p:nvSpPr>
        <p:spPr>
          <a:xfrm>
            <a:off x="0" y="0"/>
            <a:ext cx="12192000" cy="1315363"/>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a:extLst>
              <a:ext uri="{FF2B5EF4-FFF2-40B4-BE49-F238E27FC236}">
                <a16:creationId xmlns:a16="http://schemas.microsoft.com/office/drawing/2014/main" id="{2FC51258-5D5D-0F40-83BD-F04327FC89F0}"/>
              </a:ext>
            </a:extLst>
          </p:cNvPr>
          <p:cNvSpPr txBox="1">
            <a:spLocks/>
          </p:cNvSpPr>
          <p:nvPr/>
        </p:nvSpPr>
        <p:spPr>
          <a:xfrm>
            <a:off x="609033" y="263800"/>
            <a:ext cx="11059864" cy="95405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b="1" dirty="0">
                <a:solidFill>
                  <a:schemeClr val="bg1"/>
                </a:solidFill>
                <a:latin typeface="Montserrat"/>
                <a:ea typeface="Open Sans"/>
                <a:cs typeface="Open Sans"/>
              </a:rPr>
              <a:t>open houses do work</a:t>
            </a:r>
          </a:p>
        </p:txBody>
      </p:sp>
      <p:sp>
        <p:nvSpPr>
          <p:cNvPr id="7" name="TextBox 6">
            <a:extLst>
              <a:ext uri="{FF2B5EF4-FFF2-40B4-BE49-F238E27FC236}">
                <a16:creationId xmlns:a16="http://schemas.microsoft.com/office/drawing/2014/main" id="{4E80988D-8D50-7348-9C90-AE84079C21B5}"/>
              </a:ext>
            </a:extLst>
          </p:cNvPr>
          <p:cNvSpPr txBox="1"/>
          <p:nvPr/>
        </p:nvSpPr>
        <p:spPr>
          <a:xfrm>
            <a:off x="736152" y="1782395"/>
            <a:ext cx="10805626" cy="4585871"/>
          </a:xfrm>
          <a:prstGeom prst="rect">
            <a:avLst/>
          </a:prstGeom>
          <a:noFill/>
        </p:spPr>
        <p:txBody>
          <a:bodyPr wrap="square" lIns="91440" tIns="45720" rIns="91440" bIns="45720" rtlCol="0" anchor="t">
            <a:spAutoFit/>
          </a:bodyPr>
          <a:lstStyle/>
          <a:p>
            <a:r>
              <a:rPr lang="en-US" sz="2600" b="1" dirty="0">
                <a:solidFill>
                  <a:srgbClr val="D01C1F"/>
                </a:solidFill>
                <a:latin typeface="Montserrat"/>
                <a:ea typeface="+mn-lt"/>
                <a:cs typeface="+mn-lt"/>
              </a:rPr>
              <a:t>STEP 4 – FOLLOW UP</a:t>
            </a:r>
          </a:p>
          <a:p>
            <a:r>
              <a:rPr lang="en-US" sz="2000" dirty="0">
                <a:latin typeface="Montserrat"/>
                <a:ea typeface="+mn-lt"/>
                <a:cs typeface="+mn-lt"/>
              </a:rPr>
              <a:t>1. Thank you video texted to every attendee that signed in with a cell/or if doing raffle video created and sent announcing the winner (If possible, do this at the property before leaving). </a:t>
            </a:r>
          </a:p>
          <a:p>
            <a:r>
              <a:rPr lang="en-US" sz="2000" dirty="0">
                <a:latin typeface="Montserrat"/>
                <a:ea typeface="+mn-lt"/>
                <a:cs typeface="+mn-lt"/>
              </a:rPr>
              <a:t>2. Close up property and collect all materials, signs and flags. </a:t>
            </a:r>
          </a:p>
          <a:p>
            <a:r>
              <a:rPr lang="en-US" sz="2000" dirty="0">
                <a:latin typeface="Montserrat"/>
                <a:ea typeface="+mn-lt"/>
                <a:cs typeface="+mn-lt"/>
              </a:rPr>
              <a:t>3. Go to office (right after event), enter all leads into your database and categorize correctly. </a:t>
            </a:r>
          </a:p>
          <a:p>
            <a:r>
              <a:rPr lang="en-US" sz="2000" dirty="0">
                <a:latin typeface="Montserrat"/>
                <a:ea typeface="+mn-lt"/>
                <a:cs typeface="+mn-lt"/>
              </a:rPr>
              <a:t>4. Set up lead on automated “Custom Home Property Alerts” </a:t>
            </a:r>
          </a:p>
          <a:p>
            <a:r>
              <a:rPr lang="en-US" sz="2000" dirty="0">
                <a:latin typeface="Montserrat"/>
                <a:ea typeface="+mn-lt"/>
                <a:cs typeface="+mn-lt"/>
              </a:rPr>
              <a:t>5. Set up lead on drip system. </a:t>
            </a:r>
          </a:p>
          <a:p>
            <a:r>
              <a:rPr lang="en-US" sz="2000" dirty="0">
                <a:latin typeface="Montserrat"/>
                <a:ea typeface="+mn-lt"/>
                <a:cs typeface="+mn-lt"/>
              </a:rPr>
              <a:t>6. Email lead informing them of the custom home search and thanking them again for stopping by. </a:t>
            </a:r>
          </a:p>
          <a:p>
            <a:r>
              <a:rPr lang="en-US" sz="2000" dirty="0">
                <a:latin typeface="Montserrat"/>
                <a:ea typeface="+mn-lt"/>
                <a:cs typeface="+mn-lt"/>
              </a:rPr>
              <a:t>7. 24 hour phone call follow-up. </a:t>
            </a:r>
          </a:p>
          <a:p>
            <a:r>
              <a:rPr lang="en-US" sz="2000" dirty="0">
                <a:latin typeface="Montserrat"/>
                <a:ea typeface="+mn-lt"/>
                <a:cs typeface="+mn-lt"/>
              </a:rPr>
              <a:t>8. Continued General Follow-Up. </a:t>
            </a:r>
          </a:p>
          <a:p>
            <a:endParaRPr lang="en-US" sz="2600" dirty="0">
              <a:latin typeface="Montserrat"/>
              <a:ea typeface="+mn-lt"/>
              <a:cs typeface="+mn-lt"/>
            </a:endParaRPr>
          </a:p>
        </p:txBody>
      </p:sp>
    </p:spTree>
    <p:extLst>
      <p:ext uri="{BB962C8B-B14F-4D97-AF65-F5344CB8AC3E}">
        <p14:creationId xmlns:p14="http://schemas.microsoft.com/office/powerpoint/2010/main" val="41938991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E8F0BF96-E7F4-5547-8BA8-638883CAC74A}"/>
              </a:ext>
            </a:extLst>
          </p:cNvPr>
          <p:cNvSpPr txBox="1">
            <a:spLocks/>
          </p:cNvSpPr>
          <p:nvPr/>
        </p:nvSpPr>
        <p:spPr>
          <a:xfrm>
            <a:off x="736152" y="1723051"/>
            <a:ext cx="7680960" cy="1705949"/>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6000" b="1" dirty="0">
                <a:solidFill>
                  <a:srgbClr val="4B878B"/>
                </a:solidFill>
                <a:latin typeface="Montserrat"/>
                <a:ea typeface="Open Sans"/>
                <a:cs typeface="Open Sans"/>
              </a:rPr>
              <a:t>Where did all the homes go?</a:t>
            </a:r>
          </a:p>
        </p:txBody>
      </p:sp>
      <p:pic>
        <p:nvPicPr>
          <p:cNvPr id="13" name="Picture 12" descr="Text, logo&#10;&#10;Description automatically generated">
            <a:extLst>
              <a:ext uri="{FF2B5EF4-FFF2-40B4-BE49-F238E27FC236}">
                <a16:creationId xmlns:a16="http://schemas.microsoft.com/office/drawing/2014/main" id="{E9CF6ADA-C3A9-8940-9744-8B789D4DFDF2}"/>
              </a:ext>
            </a:extLst>
          </p:cNvPr>
          <p:cNvPicPr>
            <a:picLocks noChangeAspect="1"/>
          </p:cNvPicPr>
          <p:nvPr/>
        </p:nvPicPr>
        <p:blipFill>
          <a:blip r:embed="rId4"/>
          <a:stretch>
            <a:fillRect/>
          </a:stretch>
        </p:blipFill>
        <p:spPr>
          <a:xfrm>
            <a:off x="725641" y="5484082"/>
            <a:ext cx="2353891" cy="954055"/>
          </a:xfrm>
          <a:prstGeom prst="rect">
            <a:avLst/>
          </a:prstGeom>
        </p:spPr>
      </p:pic>
      <p:sp>
        <p:nvSpPr>
          <p:cNvPr id="15" name="TextBox 14">
            <a:extLst>
              <a:ext uri="{FF2B5EF4-FFF2-40B4-BE49-F238E27FC236}">
                <a16:creationId xmlns:a16="http://schemas.microsoft.com/office/drawing/2014/main" id="{1B85A550-96F8-EB4E-A6B7-C4A823559CAD}"/>
              </a:ext>
            </a:extLst>
          </p:cNvPr>
          <p:cNvSpPr txBox="1"/>
          <p:nvPr/>
        </p:nvSpPr>
        <p:spPr>
          <a:xfrm>
            <a:off x="725641" y="3943396"/>
            <a:ext cx="5773978" cy="646331"/>
          </a:xfrm>
          <a:prstGeom prst="rect">
            <a:avLst/>
          </a:prstGeom>
          <a:noFill/>
        </p:spPr>
        <p:txBody>
          <a:bodyPr wrap="square" lIns="91440" tIns="45720" rIns="91440" bIns="45720" rtlCol="0" anchor="t">
            <a:spAutoFit/>
          </a:bodyPr>
          <a:lstStyle/>
          <a:p>
            <a:r>
              <a:rPr lang="en-US" dirty="0">
                <a:latin typeface="Montserrat"/>
                <a:ea typeface="+mn-lt"/>
                <a:cs typeface="+mn-lt"/>
              </a:rPr>
              <a:t>Go to </a:t>
            </a:r>
            <a:r>
              <a:rPr lang="en-US" b="1" dirty="0" err="1">
                <a:latin typeface="Montserrat"/>
                <a:ea typeface="+mn-lt"/>
                <a:cs typeface="+mn-lt"/>
              </a:rPr>
              <a:t>joincanzell.com</a:t>
            </a:r>
            <a:r>
              <a:rPr lang="en-US" b="1" dirty="0">
                <a:latin typeface="Montserrat"/>
                <a:ea typeface="+mn-lt"/>
                <a:cs typeface="+mn-lt"/>
              </a:rPr>
              <a:t>/samples </a:t>
            </a:r>
            <a:r>
              <a:rPr lang="en-US" dirty="0">
                <a:latin typeface="Montserrat"/>
                <a:ea typeface="+mn-lt"/>
                <a:cs typeface="+mn-lt"/>
              </a:rPr>
              <a:t>to get sample content to use for yourself.</a:t>
            </a:r>
          </a:p>
        </p:txBody>
      </p:sp>
      <p:sp>
        <p:nvSpPr>
          <p:cNvPr id="7" name="Rectangle 6">
            <a:extLst>
              <a:ext uri="{FF2B5EF4-FFF2-40B4-BE49-F238E27FC236}">
                <a16:creationId xmlns:a16="http://schemas.microsoft.com/office/drawing/2014/main" id="{8F53888D-2A1E-3B47-AE3D-713A8BE20F7D}"/>
              </a:ext>
            </a:extLst>
          </p:cNvPr>
          <p:cNvSpPr/>
          <p:nvPr/>
        </p:nvSpPr>
        <p:spPr>
          <a:xfrm>
            <a:off x="0" y="1"/>
            <a:ext cx="12192000" cy="464186"/>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b1b81e7a508434ee357af44554354055" descr="b1b81e7a508434ee357af44554354055">
            <a:hlinkClick r:id="" action="ppaction://media"/>
            <a:extLst>
              <a:ext uri="{FF2B5EF4-FFF2-40B4-BE49-F238E27FC236}">
                <a16:creationId xmlns:a16="http://schemas.microsoft.com/office/drawing/2014/main" id="{589E158C-2DE1-754E-8041-62DA2992E9B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34375" y="3175"/>
            <a:ext cx="3857625" cy="6858000"/>
          </a:xfrm>
          <a:prstGeom prst="rect">
            <a:avLst/>
          </a:prstGeom>
        </p:spPr>
      </p:pic>
    </p:spTree>
    <p:extLst>
      <p:ext uri="{BB962C8B-B14F-4D97-AF65-F5344CB8AC3E}">
        <p14:creationId xmlns:p14="http://schemas.microsoft.com/office/powerpoint/2010/main" val="263858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2D660-E3AA-F941-A42F-396AF3A4D300}"/>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15235B9B-7F59-3749-8639-EB9F6F749E0E}"/>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A2F4FEFF-8DA2-5B43-9D3A-5A4A3B15B603}"/>
              </a:ext>
            </a:extLst>
          </p:cNvPr>
          <p:cNvPicPr>
            <a:picLocks noChangeAspect="1"/>
          </p:cNvPicPr>
          <p:nvPr/>
        </p:nvPicPr>
        <p:blipFill>
          <a:blip r:embed="rId2"/>
          <a:srcRect/>
          <a:stretch/>
        </p:blipFill>
        <p:spPr>
          <a:xfrm>
            <a:off x="-588490" y="-1474518"/>
            <a:ext cx="13368980" cy="8912653"/>
          </a:xfrm>
          <a:prstGeom prst="rect">
            <a:avLst/>
          </a:prstGeom>
        </p:spPr>
      </p:pic>
      <p:sp>
        <p:nvSpPr>
          <p:cNvPr id="4" name="Rectangle 3">
            <a:extLst>
              <a:ext uri="{FF2B5EF4-FFF2-40B4-BE49-F238E27FC236}">
                <a16:creationId xmlns:a16="http://schemas.microsoft.com/office/drawing/2014/main" id="{189FEA2A-8DF1-3C42-A5D9-F3FD14737B88}"/>
              </a:ext>
            </a:extLst>
          </p:cNvPr>
          <p:cNvSpPr/>
          <p:nvPr/>
        </p:nvSpPr>
        <p:spPr>
          <a:xfrm>
            <a:off x="-508480" y="-1119187"/>
            <a:ext cx="13550110" cy="9258300"/>
          </a:xfrm>
          <a:prstGeom prst="rect">
            <a:avLst/>
          </a:prstGeom>
          <a:gradFill flip="none" rotWithShape="1">
            <a:gsLst>
              <a:gs pos="20000">
                <a:schemeClr val="bg1"/>
              </a:gs>
              <a:gs pos="98000">
                <a:schemeClr val="bg1">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2">
            <a:extLst>
              <a:ext uri="{FF2B5EF4-FFF2-40B4-BE49-F238E27FC236}">
                <a16:creationId xmlns:a16="http://schemas.microsoft.com/office/drawing/2014/main" id="{E8F0BF96-E7F4-5547-8BA8-638883CAC74A}"/>
              </a:ext>
            </a:extLst>
          </p:cNvPr>
          <p:cNvSpPr txBox="1">
            <a:spLocks/>
          </p:cNvSpPr>
          <p:nvPr/>
        </p:nvSpPr>
        <p:spPr>
          <a:xfrm>
            <a:off x="736152" y="1600200"/>
            <a:ext cx="7680960" cy="2620517"/>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6000" b="1" dirty="0">
                <a:solidFill>
                  <a:srgbClr val="D01C1F"/>
                </a:solidFill>
                <a:latin typeface="Montserrat"/>
                <a:ea typeface="Open Sans"/>
                <a:cs typeface="Open Sans"/>
              </a:rPr>
              <a:t>Achieve your goals regardless of obstacles</a:t>
            </a:r>
          </a:p>
        </p:txBody>
      </p:sp>
    </p:spTree>
    <p:extLst>
      <p:ext uri="{BB962C8B-B14F-4D97-AF65-F5344CB8AC3E}">
        <p14:creationId xmlns:p14="http://schemas.microsoft.com/office/powerpoint/2010/main" val="18541963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7E8A5F8-D06D-8342-8190-2E94A1C500B5}"/>
              </a:ext>
            </a:extLst>
          </p:cNvPr>
          <p:cNvSpPr txBox="1"/>
          <p:nvPr/>
        </p:nvSpPr>
        <p:spPr>
          <a:xfrm>
            <a:off x="890177" y="3542007"/>
            <a:ext cx="10324847" cy="707886"/>
          </a:xfrm>
          <a:prstGeom prst="rect">
            <a:avLst/>
          </a:prstGeom>
          <a:noFill/>
        </p:spPr>
        <p:txBody>
          <a:bodyPr wrap="square" lIns="91440" tIns="45720" rIns="91440" bIns="45720" rtlCol="0" anchor="t">
            <a:spAutoFit/>
          </a:bodyPr>
          <a:lstStyle/>
          <a:p>
            <a:r>
              <a:rPr lang="en-US" sz="2000" dirty="0">
                <a:latin typeface="Montserrat"/>
                <a:ea typeface="+mn-lt"/>
                <a:cs typeface="+mn-lt"/>
              </a:rPr>
              <a:t>What do you want your life to be like? When you’re sure, you can then plan your activities over the short and long term to help you achieve your goals.</a:t>
            </a:r>
          </a:p>
        </p:txBody>
      </p:sp>
      <p:sp>
        <p:nvSpPr>
          <p:cNvPr id="5" name="Subtitle 2">
            <a:extLst>
              <a:ext uri="{FF2B5EF4-FFF2-40B4-BE49-F238E27FC236}">
                <a16:creationId xmlns:a16="http://schemas.microsoft.com/office/drawing/2014/main" id="{C7F013DB-AE73-E746-90EF-D4B676D5C53E}"/>
              </a:ext>
            </a:extLst>
          </p:cNvPr>
          <p:cNvSpPr txBox="1">
            <a:spLocks/>
          </p:cNvSpPr>
          <p:nvPr/>
        </p:nvSpPr>
        <p:spPr>
          <a:xfrm>
            <a:off x="796138" y="817367"/>
            <a:ext cx="10599724" cy="266212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400" b="1" dirty="0">
                <a:solidFill>
                  <a:srgbClr val="BFA034"/>
                </a:solidFill>
                <a:latin typeface="Montserrat"/>
                <a:ea typeface="Open Sans"/>
                <a:cs typeface="Open Sans"/>
              </a:rPr>
              <a:t>Achieve Your Goals</a:t>
            </a:r>
          </a:p>
          <a:p>
            <a:pPr algn="l"/>
            <a:r>
              <a:rPr lang="en-US" sz="4500" b="1" dirty="0">
                <a:solidFill>
                  <a:srgbClr val="D01C1F"/>
                </a:solidFill>
                <a:latin typeface="Montserrat"/>
                <a:ea typeface="Open Sans"/>
                <a:cs typeface="Open Sans"/>
              </a:rPr>
              <a:t>1. Know exactly what you’re after in life.</a:t>
            </a:r>
          </a:p>
        </p:txBody>
      </p:sp>
    </p:spTree>
    <p:extLst>
      <p:ext uri="{BB962C8B-B14F-4D97-AF65-F5344CB8AC3E}">
        <p14:creationId xmlns:p14="http://schemas.microsoft.com/office/powerpoint/2010/main" val="279988358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7E8A5F8-D06D-8342-8190-2E94A1C500B5}"/>
              </a:ext>
            </a:extLst>
          </p:cNvPr>
          <p:cNvSpPr txBox="1"/>
          <p:nvPr/>
        </p:nvSpPr>
        <p:spPr>
          <a:xfrm>
            <a:off x="890177" y="3542007"/>
            <a:ext cx="10324847" cy="707886"/>
          </a:xfrm>
          <a:prstGeom prst="rect">
            <a:avLst/>
          </a:prstGeom>
          <a:noFill/>
        </p:spPr>
        <p:txBody>
          <a:bodyPr wrap="square" lIns="91440" tIns="45720" rIns="91440" bIns="45720" rtlCol="0" anchor="t">
            <a:spAutoFit/>
          </a:bodyPr>
          <a:lstStyle/>
          <a:p>
            <a:r>
              <a:rPr lang="en-US" sz="2000" dirty="0">
                <a:latin typeface="Montserrat"/>
                <a:ea typeface="+mn-lt"/>
                <a:cs typeface="+mn-lt"/>
              </a:rPr>
              <a:t>What do you want your life to be like? When you’re sure, you can then plan your activities over the short and long term to help you achieve your goals.</a:t>
            </a:r>
          </a:p>
        </p:txBody>
      </p:sp>
      <p:sp>
        <p:nvSpPr>
          <p:cNvPr id="5" name="Subtitle 2">
            <a:extLst>
              <a:ext uri="{FF2B5EF4-FFF2-40B4-BE49-F238E27FC236}">
                <a16:creationId xmlns:a16="http://schemas.microsoft.com/office/drawing/2014/main" id="{C7F013DB-AE73-E746-90EF-D4B676D5C53E}"/>
              </a:ext>
            </a:extLst>
          </p:cNvPr>
          <p:cNvSpPr txBox="1">
            <a:spLocks/>
          </p:cNvSpPr>
          <p:nvPr/>
        </p:nvSpPr>
        <p:spPr>
          <a:xfrm>
            <a:off x="796138" y="817367"/>
            <a:ext cx="10599724" cy="266212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800" b="1" dirty="0">
                <a:solidFill>
                  <a:srgbClr val="BFA034"/>
                </a:solidFill>
                <a:latin typeface="Montserrat"/>
                <a:ea typeface="Open Sans"/>
                <a:cs typeface="Open Sans"/>
              </a:rPr>
              <a:t>Achieve Your Goals</a:t>
            </a:r>
          </a:p>
          <a:p>
            <a:pPr algn="l"/>
            <a:r>
              <a:rPr lang="en-US" sz="4500" b="1" dirty="0">
                <a:solidFill>
                  <a:srgbClr val="D01C1F"/>
                </a:solidFill>
                <a:latin typeface="Montserrat"/>
                <a:ea typeface="Open Sans"/>
                <a:cs typeface="Open Sans"/>
              </a:rPr>
              <a:t>2. Keep your list of life goals short and to the point.</a:t>
            </a:r>
          </a:p>
        </p:txBody>
      </p:sp>
    </p:spTree>
    <p:extLst>
      <p:ext uri="{BB962C8B-B14F-4D97-AF65-F5344CB8AC3E}">
        <p14:creationId xmlns:p14="http://schemas.microsoft.com/office/powerpoint/2010/main" val="28719410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7E8A5F8-D06D-8342-8190-2E94A1C500B5}"/>
              </a:ext>
            </a:extLst>
          </p:cNvPr>
          <p:cNvSpPr txBox="1"/>
          <p:nvPr/>
        </p:nvSpPr>
        <p:spPr>
          <a:xfrm>
            <a:off x="890177" y="3114506"/>
            <a:ext cx="10324847" cy="2862322"/>
          </a:xfrm>
          <a:prstGeom prst="rect">
            <a:avLst/>
          </a:prstGeom>
          <a:noFill/>
        </p:spPr>
        <p:txBody>
          <a:bodyPr wrap="square" lIns="91440" tIns="45720" rIns="91440" bIns="45720" rtlCol="0" anchor="t">
            <a:spAutoFit/>
          </a:bodyPr>
          <a:lstStyle/>
          <a:p>
            <a:r>
              <a:rPr lang="en-US" sz="2000" dirty="0">
                <a:latin typeface="Montserrat"/>
                <a:ea typeface="+mn-lt"/>
                <a:cs typeface="+mn-lt"/>
              </a:rPr>
              <a:t>Let’s say one of your goals, a trip out of the country, will be to Australia 3 years from now. Have a couple of books about Australia laying around the house, on your coffee table and nightstand. Listen to music from Australia on your MP3. Watch television shows about Aussie land.</a:t>
            </a:r>
          </a:p>
          <a:p>
            <a:endParaRPr lang="en-US" sz="2000" dirty="0">
              <a:latin typeface="Montserrat"/>
              <a:ea typeface="+mn-lt"/>
              <a:cs typeface="+mn-lt"/>
            </a:endParaRPr>
          </a:p>
          <a:p>
            <a:pPr marL="342900" indent="-342900">
              <a:buFont typeface="Arial" panose="020B0604020202020204" pitchFamily="34" charset="0"/>
              <a:buChar char="•"/>
            </a:pPr>
            <a:r>
              <a:rPr lang="en-US" sz="2000" dirty="0">
                <a:latin typeface="Montserrat"/>
                <a:ea typeface="+mn-lt"/>
                <a:cs typeface="+mn-lt"/>
              </a:rPr>
              <a:t>Have reminders and tasks to do that are related to meeting your life goals throughout your home. Make your life goals part of your everyday life so that even when times get bumpy, you’ll be able to keep your eyes on what’s really important to you.</a:t>
            </a:r>
          </a:p>
        </p:txBody>
      </p:sp>
      <p:sp>
        <p:nvSpPr>
          <p:cNvPr id="5" name="Subtitle 2">
            <a:extLst>
              <a:ext uri="{FF2B5EF4-FFF2-40B4-BE49-F238E27FC236}">
                <a16:creationId xmlns:a16="http://schemas.microsoft.com/office/drawing/2014/main" id="{C7F013DB-AE73-E746-90EF-D4B676D5C53E}"/>
              </a:ext>
            </a:extLst>
          </p:cNvPr>
          <p:cNvSpPr txBox="1">
            <a:spLocks/>
          </p:cNvSpPr>
          <p:nvPr/>
        </p:nvSpPr>
        <p:spPr>
          <a:xfrm>
            <a:off x="796138" y="817367"/>
            <a:ext cx="10599724" cy="266212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800" b="1" dirty="0">
                <a:solidFill>
                  <a:srgbClr val="BFA034"/>
                </a:solidFill>
                <a:latin typeface="Montserrat"/>
                <a:ea typeface="Open Sans"/>
                <a:cs typeface="Open Sans"/>
              </a:rPr>
              <a:t>Achieve Your Goals</a:t>
            </a:r>
          </a:p>
          <a:p>
            <a:pPr algn="l"/>
            <a:r>
              <a:rPr lang="en-US" sz="4500" b="1" dirty="0">
                <a:solidFill>
                  <a:srgbClr val="D01C1F"/>
                </a:solidFill>
                <a:latin typeface="Montserrat"/>
                <a:ea typeface="Open Sans"/>
                <a:cs typeface="Open Sans"/>
              </a:rPr>
              <a:t>3. Infuse elements of achieving your goals into your everyday life.</a:t>
            </a:r>
          </a:p>
        </p:txBody>
      </p:sp>
    </p:spTree>
    <p:extLst>
      <p:ext uri="{BB962C8B-B14F-4D97-AF65-F5344CB8AC3E}">
        <p14:creationId xmlns:p14="http://schemas.microsoft.com/office/powerpoint/2010/main" val="232469445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7E8A5F8-D06D-8342-8190-2E94A1C500B5}"/>
              </a:ext>
            </a:extLst>
          </p:cNvPr>
          <p:cNvSpPr txBox="1"/>
          <p:nvPr/>
        </p:nvSpPr>
        <p:spPr>
          <a:xfrm>
            <a:off x="890177" y="3114506"/>
            <a:ext cx="10324847" cy="2862322"/>
          </a:xfrm>
          <a:prstGeom prst="rect">
            <a:avLst/>
          </a:prstGeom>
          <a:noFill/>
        </p:spPr>
        <p:txBody>
          <a:bodyPr wrap="square" lIns="91440" tIns="45720" rIns="91440" bIns="45720" rtlCol="0" anchor="t">
            <a:spAutoFit/>
          </a:bodyPr>
          <a:lstStyle/>
          <a:p>
            <a:r>
              <a:rPr lang="en-US" sz="2000" dirty="0">
                <a:latin typeface="Montserrat"/>
                <a:ea typeface="+mn-lt"/>
                <a:cs typeface="+mn-lt"/>
              </a:rPr>
              <a:t>It can be quite helpful to use positive self-talk. When you do, you’ll be more likely to keep working toward your goals in life. Say something like, “I’m in a rough patch but I will still keep saving for my retirement and my kids’ educations.” </a:t>
            </a:r>
          </a:p>
          <a:p>
            <a:pPr marL="342900" indent="-342900">
              <a:buFont typeface="Arial" panose="020B0604020202020204" pitchFamily="34" charset="0"/>
              <a:buChar char="•"/>
            </a:pPr>
            <a:r>
              <a:rPr lang="en-US" sz="2000" dirty="0">
                <a:latin typeface="Montserrat"/>
                <a:ea typeface="+mn-lt"/>
                <a:cs typeface="+mn-lt"/>
              </a:rPr>
              <a:t>Other examples of positive self-talk are “I can get through this challenging phase just like I did before,” “As long as I keep moving forward, things will be okay,” and “Life has in store many more wonderful adventures for me.”</a:t>
            </a:r>
          </a:p>
          <a:p>
            <a:pPr marL="342900" indent="-342900">
              <a:buFont typeface="Arial" panose="020B0604020202020204" pitchFamily="34" charset="0"/>
              <a:buChar char="•"/>
            </a:pPr>
            <a:r>
              <a:rPr lang="en-US" sz="2000" b="1" dirty="0">
                <a:latin typeface="Montserrat"/>
                <a:ea typeface="+mn-lt"/>
                <a:cs typeface="+mn-lt"/>
              </a:rPr>
              <a:t>Using positive self-talk will keep your spirits buoyed when you feel like you’re floundering in choppy waters.</a:t>
            </a:r>
          </a:p>
        </p:txBody>
      </p:sp>
      <p:sp>
        <p:nvSpPr>
          <p:cNvPr id="5" name="Subtitle 2">
            <a:extLst>
              <a:ext uri="{FF2B5EF4-FFF2-40B4-BE49-F238E27FC236}">
                <a16:creationId xmlns:a16="http://schemas.microsoft.com/office/drawing/2014/main" id="{C7F013DB-AE73-E746-90EF-D4B676D5C53E}"/>
              </a:ext>
            </a:extLst>
          </p:cNvPr>
          <p:cNvSpPr txBox="1">
            <a:spLocks/>
          </p:cNvSpPr>
          <p:nvPr/>
        </p:nvSpPr>
        <p:spPr>
          <a:xfrm>
            <a:off x="796138" y="817367"/>
            <a:ext cx="10599724" cy="266212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800" b="1" dirty="0">
                <a:solidFill>
                  <a:srgbClr val="BFA034"/>
                </a:solidFill>
                <a:latin typeface="Montserrat"/>
                <a:ea typeface="Open Sans"/>
                <a:cs typeface="Open Sans"/>
              </a:rPr>
              <a:t>Achieve Your Goals</a:t>
            </a:r>
          </a:p>
          <a:p>
            <a:pPr algn="l"/>
            <a:r>
              <a:rPr lang="en-US" sz="4500" b="1" dirty="0">
                <a:solidFill>
                  <a:srgbClr val="D01C1F"/>
                </a:solidFill>
                <a:latin typeface="Montserrat"/>
                <a:ea typeface="Open Sans"/>
                <a:cs typeface="Open Sans"/>
              </a:rPr>
              <a:t>4. Talk positively to yourself.</a:t>
            </a:r>
          </a:p>
        </p:txBody>
      </p:sp>
    </p:spTree>
    <p:extLst>
      <p:ext uri="{BB962C8B-B14F-4D97-AF65-F5344CB8AC3E}">
        <p14:creationId xmlns:p14="http://schemas.microsoft.com/office/powerpoint/2010/main" val="2882315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BA6EAE0-3603-4E4C-9454-52F5DEB46CF4}"/>
              </a:ext>
            </a:extLst>
          </p:cNvPr>
          <p:cNvSpPr/>
          <p:nvPr/>
        </p:nvSpPr>
        <p:spPr>
          <a:xfrm>
            <a:off x="0" y="0"/>
            <a:ext cx="12192000" cy="1315363"/>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 logo&#10;&#10;Description automatically generated">
            <a:extLst>
              <a:ext uri="{FF2B5EF4-FFF2-40B4-BE49-F238E27FC236}">
                <a16:creationId xmlns:a16="http://schemas.microsoft.com/office/drawing/2014/main" id="{E9CF6ADA-C3A9-8940-9744-8B789D4DFDF2}"/>
              </a:ext>
            </a:extLst>
          </p:cNvPr>
          <p:cNvPicPr>
            <a:picLocks noChangeAspect="1"/>
          </p:cNvPicPr>
          <p:nvPr/>
        </p:nvPicPr>
        <p:blipFill>
          <a:blip r:embed="rId2"/>
          <a:stretch>
            <a:fillRect/>
          </a:stretch>
        </p:blipFill>
        <p:spPr>
          <a:xfrm>
            <a:off x="725641" y="5484082"/>
            <a:ext cx="2353891" cy="954055"/>
          </a:xfrm>
          <a:prstGeom prst="rect">
            <a:avLst/>
          </a:prstGeom>
        </p:spPr>
      </p:pic>
      <p:sp>
        <p:nvSpPr>
          <p:cNvPr id="8" name="Subtitle 2">
            <a:extLst>
              <a:ext uri="{FF2B5EF4-FFF2-40B4-BE49-F238E27FC236}">
                <a16:creationId xmlns:a16="http://schemas.microsoft.com/office/drawing/2014/main" id="{4463E843-4E32-6343-84B3-777B50BDFED3}"/>
              </a:ext>
            </a:extLst>
          </p:cNvPr>
          <p:cNvSpPr txBox="1">
            <a:spLocks/>
          </p:cNvSpPr>
          <p:nvPr/>
        </p:nvSpPr>
        <p:spPr>
          <a:xfrm>
            <a:off x="736152" y="1788417"/>
            <a:ext cx="7377834" cy="303071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500" b="1" dirty="0">
                <a:solidFill>
                  <a:srgbClr val="D01C1F"/>
                </a:solidFill>
                <a:latin typeface="Montserrat"/>
                <a:ea typeface="Open Sans"/>
                <a:cs typeface="Open Sans"/>
              </a:rPr>
              <a:t>Post A/B/C to get people to comment</a:t>
            </a:r>
          </a:p>
        </p:txBody>
      </p:sp>
      <p:sp>
        <p:nvSpPr>
          <p:cNvPr id="11" name="Subtitle 2">
            <a:extLst>
              <a:ext uri="{FF2B5EF4-FFF2-40B4-BE49-F238E27FC236}">
                <a16:creationId xmlns:a16="http://schemas.microsoft.com/office/drawing/2014/main" id="{E8F0BF96-E7F4-5547-8BA8-638883CAC74A}"/>
              </a:ext>
            </a:extLst>
          </p:cNvPr>
          <p:cNvSpPr txBox="1">
            <a:spLocks/>
          </p:cNvSpPr>
          <p:nvPr/>
        </p:nvSpPr>
        <p:spPr>
          <a:xfrm>
            <a:off x="650222" y="263800"/>
            <a:ext cx="10891556" cy="954055"/>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000" b="1" dirty="0">
                <a:solidFill>
                  <a:schemeClr val="bg1"/>
                </a:solidFill>
                <a:latin typeface="Montserrat"/>
                <a:ea typeface="Open Sans"/>
                <a:cs typeface="Open Sans"/>
              </a:rPr>
              <a:t>Get engagement</a:t>
            </a:r>
          </a:p>
        </p:txBody>
      </p:sp>
      <p:pic>
        <p:nvPicPr>
          <p:cNvPr id="3" name="Picture 2" descr="A person standing in front of a bush&#10;&#10;Description automatically generated with low confidence">
            <a:extLst>
              <a:ext uri="{FF2B5EF4-FFF2-40B4-BE49-F238E27FC236}">
                <a16:creationId xmlns:a16="http://schemas.microsoft.com/office/drawing/2014/main" id="{AF23CCC2-2547-8048-B9F2-4F196E20CDC9}"/>
              </a:ext>
            </a:extLst>
          </p:cNvPr>
          <p:cNvPicPr>
            <a:picLocks noChangeAspect="1"/>
          </p:cNvPicPr>
          <p:nvPr/>
        </p:nvPicPr>
        <p:blipFill>
          <a:blip r:embed="rId3"/>
          <a:stretch>
            <a:fillRect/>
          </a:stretch>
        </p:blipFill>
        <p:spPr>
          <a:xfrm>
            <a:off x="8500997" y="1315364"/>
            <a:ext cx="3691003" cy="5542636"/>
          </a:xfrm>
          <a:prstGeom prst="rect">
            <a:avLst/>
          </a:prstGeom>
        </p:spPr>
      </p:pic>
      <p:sp>
        <p:nvSpPr>
          <p:cNvPr id="9" name="TextBox 8">
            <a:extLst>
              <a:ext uri="{FF2B5EF4-FFF2-40B4-BE49-F238E27FC236}">
                <a16:creationId xmlns:a16="http://schemas.microsoft.com/office/drawing/2014/main" id="{93137E8F-7A41-0648-86D7-63FB3BB31AA1}"/>
              </a:ext>
            </a:extLst>
          </p:cNvPr>
          <p:cNvSpPr txBox="1"/>
          <p:nvPr/>
        </p:nvSpPr>
        <p:spPr>
          <a:xfrm>
            <a:off x="725641" y="3087025"/>
            <a:ext cx="6591405" cy="1323439"/>
          </a:xfrm>
          <a:prstGeom prst="rect">
            <a:avLst/>
          </a:prstGeom>
          <a:noFill/>
        </p:spPr>
        <p:txBody>
          <a:bodyPr wrap="square" lIns="91440" tIns="45720" rIns="91440" bIns="45720" rtlCol="0" anchor="t">
            <a:spAutoFit/>
          </a:bodyPr>
          <a:lstStyle/>
          <a:p>
            <a:r>
              <a:rPr lang="en-US" sz="2000" i="1" dirty="0">
                <a:latin typeface="Montserrat"/>
                <a:ea typeface="+mn-lt"/>
                <a:cs typeface="+mn-lt"/>
              </a:rPr>
              <a:t>Took  some new pictures this week for a card I am doing </a:t>
            </a:r>
            <a:br>
              <a:rPr lang="en-US" sz="2000" i="1" dirty="0">
                <a:latin typeface="Montserrat"/>
                <a:ea typeface="+mn-lt"/>
                <a:cs typeface="+mn-lt"/>
              </a:rPr>
            </a:br>
            <a:endParaRPr lang="en-US" sz="2000" i="1" dirty="0">
              <a:latin typeface="Montserrat"/>
              <a:ea typeface="+mn-lt"/>
              <a:cs typeface="+mn-lt"/>
            </a:endParaRPr>
          </a:p>
          <a:p>
            <a:r>
              <a:rPr lang="en-US" sz="2000" i="1" dirty="0">
                <a:latin typeface="Montserrat"/>
                <a:ea typeface="+mn-lt"/>
                <a:cs typeface="+mn-lt"/>
              </a:rPr>
              <a:t>Which one do you like A, B, or C?</a:t>
            </a:r>
          </a:p>
        </p:txBody>
      </p:sp>
    </p:spTree>
    <p:extLst>
      <p:ext uri="{BB962C8B-B14F-4D97-AF65-F5344CB8AC3E}">
        <p14:creationId xmlns:p14="http://schemas.microsoft.com/office/powerpoint/2010/main" val="18673510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7E8A5F8-D06D-8342-8190-2E94A1C500B5}"/>
              </a:ext>
            </a:extLst>
          </p:cNvPr>
          <p:cNvSpPr txBox="1"/>
          <p:nvPr/>
        </p:nvSpPr>
        <p:spPr>
          <a:xfrm>
            <a:off x="890177" y="3114506"/>
            <a:ext cx="10324847" cy="2246769"/>
          </a:xfrm>
          <a:prstGeom prst="rect">
            <a:avLst/>
          </a:prstGeom>
          <a:noFill/>
        </p:spPr>
        <p:txBody>
          <a:bodyPr wrap="square" lIns="91440" tIns="45720" rIns="91440" bIns="45720" rtlCol="0" anchor="t">
            <a:spAutoFit/>
          </a:bodyPr>
          <a:lstStyle/>
          <a:p>
            <a:r>
              <a:rPr lang="en-US" sz="2000" dirty="0">
                <a:latin typeface="Montserrat"/>
                <a:ea typeface="+mn-lt"/>
                <a:cs typeface="+mn-lt"/>
              </a:rPr>
              <a:t>Even though you may be struggling, think about what you accomplished just this week to achieve your goals. Maybe you made a couple of phone calls, explored the internet to gather information, or drew up a new budget to ensure you’re on target for saving for your life goals. </a:t>
            </a:r>
          </a:p>
          <a:p>
            <a:pPr marL="342900" indent="-342900">
              <a:buFont typeface="Arial" panose="020B0604020202020204" pitchFamily="34" charset="0"/>
              <a:buChar char="•"/>
            </a:pPr>
            <a:r>
              <a:rPr lang="en-US" sz="2000" dirty="0">
                <a:latin typeface="Montserrat"/>
                <a:ea typeface="+mn-lt"/>
                <a:cs typeface="+mn-lt"/>
              </a:rPr>
              <a:t>The fact is you did something. And recognizing that will reinforce your efforts in your quest to achieve your goals. You can excel in times of great challenge.</a:t>
            </a:r>
          </a:p>
        </p:txBody>
      </p:sp>
      <p:sp>
        <p:nvSpPr>
          <p:cNvPr id="5" name="Subtitle 2">
            <a:extLst>
              <a:ext uri="{FF2B5EF4-FFF2-40B4-BE49-F238E27FC236}">
                <a16:creationId xmlns:a16="http://schemas.microsoft.com/office/drawing/2014/main" id="{C7F013DB-AE73-E746-90EF-D4B676D5C53E}"/>
              </a:ext>
            </a:extLst>
          </p:cNvPr>
          <p:cNvSpPr txBox="1">
            <a:spLocks/>
          </p:cNvSpPr>
          <p:nvPr/>
        </p:nvSpPr>
        <p:spPr>
          <a:xfrm>
            <a:off x="796138" y="817367"/>
            <a:ext cx="10599724" cy="266212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800" b="1" dirty="0">
                <a:solidFill>
                  <a:srgbClr val="BFA034"/>
                </a:solidFill>
                <a:latin typeface="Montserrat"/>
                <a:ea typeface="Open Sans"/>
                <a:cs typeface="Open Sans"/>
              </a:rPr>
              <a:t>Achieve Your Goals</a:t>
            </a:r>
          </a:p>
          <a:p>
            <a:pPr algn="l"/>
            <a:r>
              <a:rPr lang="en-US" sz="4500" b="1" dirty="0">
                <a:solidFill>
                  <a:srgbClr val="D01C1F"/>
                </a:solidFill>
                <a:latin typeface="Montserrat"/>
                <a:ea typeface="Open Sans"/>
                <a:cs typeface="Open Sans"/>
              </a:rPr>
              <a:t>5. Reflect on your efforts in order to reinforce them.</a:t>
            </a:r>
          </a:p>
        </p:txBody>
      </p:sp>
    </p:spTree>
    <p:extLst>
      <p:ext uri="{BB962C8B-B14F-4D97-AF65-F5344CB8AC3E}">
        <p14:creationId xmlns:p14="http://schemas.microsoft.com/office/powerpoint/2010/main" val="2118244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2D660-E3AA-F941-A42F-396AF3A4D300}"/>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15235B9B-7F59-3749-8639-EB9F6F749E0E}"/>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A2F4FEFF-8DA2-5B43-9D3A-5A4A3B15B603}"/>
              </a:ext>
            </a:extLst>
          </p:cNvPr>
          <p:cNvPicPr>
            <a:picLocks noChangeAspect="1"/>
          </p:cNvPicPr>
          <p:nvPr/>
        </p:nvPicPr>
        <p:blipFill>
          <a:blip r:embed="rId2"/>
          <a:srcRect/>
          <a:stretch/>
        </p:blipFill>
        <p:spPr>
          <a:xfrm>
            <a:off x="-588490" y="-1474518"/>
            <a:ext cx="13368980" cy="8912653"/>
          </a:xfrm>
          <a:prstGeom prst="rect">
            <a:avLst/>
          </a:prstGeom>
        </p:spPr>
      </p:pic>
      <p:sp>
        <p:nvSpPr>
          <p:cNvPr id="4" name="Rectangle 3">
            <a:extLst>
              <a:ext uri="{FF2B5EF4-FFF2-40B4-BE49-F238E27FC236}">
                <a16:creationId xmlns:a16="http://schemas.microsoft.com/office/drawing/2014/main" id="{189FEA2A-8DF1-3C42-A5D9-F3FD14737B88}"/>
              </a:ext>
            </a:extLst>
          </p:cNvPr>
          <p:cNvSpPr/>
          <p:nvPr/>
        </p:nvSpPr>
        <p:spPr>
          <a:xfrm>
            <a:off x="-508480" y="-1119187"/>
            <a:ext cx="13550110" cy="9258300"/>
          </a:xfrm>
          <a:prstGeom prst="rect">
            <a:avLst/>
          </a:prstGeom>
          <a:gradFill flip="none" rotWithShape="1">
            <a:gsLst>
              <a:gs pos="20000">
                <a:schemeClr val="bg1"/>
              </a:gs>
              <a:gs pos="98000">
                <a:schemeClr val="bg1">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2">
            <a:extLst>
              <a:ext uri="{FF2B5EF4-FFF2-40B4-BE49-F238E27FC236}">
                <a16:creationId xmlns:a16="http://schemas.microsoft.com/office/drawing/2014/main" id="{E8F0BF96-E7F4-5547-8BA8-638883CAC74A}"/>
              </a:ext>
            </a:extLst>
          </p:cNvPr>
          <p:cNvSpPr txBox="1">
            <a:spLocks/>
          </p:cNvSpPr>
          <p:nvPr/>
        </p:nvSpPr>
        <p:spPr>
          <a:xfrm>
            <a:off x="736152" y="1600200"/>
            <a:ext cx="7680960" cy="2620517"/>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800" b="1" dirty="0">
                <a:solidFill>
                  <a:srgbClr val="D01C1F"/>
                </a:solidFill>
                <a:latin typeface="Montserrat"/>
                <a:ea typeface="Open Sans"/>
                <a:cs typeface="Open Sans"/>
              </a:rPr>
              <a:t>7 Common Obstacles &amp; How to Navigate Them</a:t>
            </a:r>
          </a:p>
        </p:txBody>
      </p:sp>
    </p:spTree>
    <p:extLst>
      <p:ext uri="{BB962C8B-B14F-4D97-AF65-F5344CB8AC3E}">
        <p14:creationId xmlns:p14="http://schemas.microsoft.com/office/powerpoint/2010/main" val="32859600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7E8A5F8-D06D-8342-8190-2E94A1C500B5}"/>
              </a:ext>
            </a:extLst>
          </p:cNvPr>
          <p:cNvSpPr txBox="1"/>
          <p:nvPr/>
        </p:nvSpPr>
        <p:spPr>
          <a:xfrm>
            <a:off x="890177" y="3542007"/>
            <a:ext cx="10324847" cy="707886"/>
          </a:xfrm>
          <a:prstGeom prst="rect">
            <a:avLst/>
          </a:prstGeom>
          <a:noFill/>
        </p:spPr>
        <p:txBody>
          <a:bodyPr wrap="square" lIns="91440" tIns="45720" rIns="91440" bIns="45720" rtlCol="0" anchor="t">
            <a:spAutoFit/>
          </a:bodyPr>
          <a:lstStyle/>
          <a:p>
            <a:r>
              <a:rPr lang="en-US" sz="2000" dirty="0">
                <a:latin typeface="Montserrat"/>
                <a:ea typeface="+mn-lt"/>
                <a:cs typeface="+mn-lt"/>
              </a:rPr>
              <a:t>You might have your own struggles determining how to best work toward</a:t>
            </a:r>
          </a:p>
          <a:p>
            <a:r>
              <a:rPr lang="en-US" sz="2000" dirty="0">
                <a:latin typeface="Montserrat"/>
                <a:ea typeface="+mn-lt"/>
                <a:cs typeface="+mn-lt"/>
              </a:rPr>
              <a:t>attaining what you want. Perhaps you’ve run out of ideas to make it happen.</a:t>
            </a:r>
          </a:p>
        </p:txBody>
      </p:sp>
      <p:sp>
        <p:nvSpPr>
          <p:cNvPr id="5" name="Subtitle 2">
            <a:extLst>
              <a:ext uri="{FF2B5EF4-FFF2-40B4-BE49-F238E27FC236}">
                <a16:creationId xmlns:a16="http://schemas.microsoft.com/office/drawing/2014/main" id="{C7F013DB-AE73-E746-90EF-D4B676D5C53E}"/>
              </a:ext>
            </a:extLst>
          </p:cNvPr>
          <p:cNvSpPr txBox="1">
            <a:spLocks/>
          </p:cNvSpPr>
          <p:nvPr/>
        </p:nvSpPr>
        <p:spPr>
          <a:xfrm>
            <a:off x="796138" y="817367"/>
            <a:ext cx="10599724" cy="266212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800" b="1" dirty="0">
                <a:solidFill>
                  <a:srgbClr val="BFA034"/>
                </a:solidFill>
                <a:latin typeface="Montserrat"/>
                <a:ea typeface="Open Sans"/>
                <a:cs typeface="Open Sans"/>
              </a:rPr>
              <a:t>Common Obstacles</a:t>
            </a:r>
          </a:p>
          <a:p>
            <a:pPr algn="l"/>
            <a:r>
              <a:rPr lang="en-US" sz="4500" b="1" dirty="0">
                <a:solidFill>
                  <a:srgbClr val="D01C1F"/>
                </a:solidFill>
                <a:latin typeface="Montserrat"/>
                <a:ea typeface="Open Sans"/>
                <a:cs typeface="Open Sans"/>
              </a:rPr>
              <a:t>1. Lack of creativity.</a:t>
            </a:r>
          </a:p>
        </p:txBody>
      </p:sp>
    </p:spTree>
    <p:extLst>
      <p:ext uri="{BB962C8B-B14F-4D97-AF65-F5344CB8AC3E}">
        <p14:creationId xmlns:p14="http://schemas.microsoft.com/office/powerpoint/2010/main" val="26882979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7E8A5F8-D06D-8342-8190-2E94A1C500B5}"/>
              </a:ext>
            </a:extLst>
          </p:cNvPr>
          <p:cNvSpPr txBox="1"/>
          <p:nvPr/>
        </p:nvSpPr>
        <p:spPr>
          <a:xfrm>
            <a:off x="890177" y="3542007"/>
            <a:ext cx="10324847" cy="1015663"/>
          </a:xfrm>
          <a:prstGeom prst="rect">
            <a:avLst/>
          </a:prstGeom>
          <a:noFill/>
        </p:spPr>
        <p:txBody>
          <a:bodyPr wrap="square" lIns="91440" tIns="45720" rIns="91440" bIns="45720" rtlCol="0" anchor="t">
            <a:spAutoFit/>
          </a:bodyPr>
          <a:lstStyle/>
          <a:p>
            <a:r>
              <a:rPr lang="en-US" sz="2000" dirty="0">
                <a:latin typeface="Montserrat"/>
                <a:ea typeface="+mn-lt"/>
                <a:cs typeface="+mn-lt"/>
              </a:rPr>
              <a:t>We’ve all been plagued by negative thinking. You feel you’re just not going to be able to achieve your dreams. Negative thinking is a potent block, because once it begins, it tends to escalate and can become a self-fulfilling prophecy.</a:t>
            </a:r>
          </a:p>
        </p:txBody>
      </p:sp>
      <p:sp>
        <p:nvSpPr>
          <p:cNvPr id="5" name="Subtitle 2">
            <a:extLst>
              <a:ext uri="{FF2B5EF4-FFF2-40B4-BE49-F238E27FC236}">
                <a16:creationId xmlns:a16="http://schemas.microsoft.com/office/drawing/2014/main" id="{C7F013DB-AE73-E746-90EF-D4B676D5C53E}"/>
              </a:ext>
            </a:extLst>
          </p:cNvPr>
          <p:cNvSpPr txBox="1">
            <a:spLocks/>
          </p:cNvSpPr>
          <p:nvPr/>
        </p:nvSpPr>
        <p:spPr>
          <a:xfrm>
            <a:off x="796138" y="817367"/>
            <a:ext cx="10599724" cy="266212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400" b="1" dirty="0">
                <a:solidFill>
                  <a:srgbClr val="BFA034"/>
                </a:solidFill>
                <a:latin typeface="Montserrat"/>
                <a:ea typeface="Open Sans"/>
                <a:cs typeface="Open Sans"/>
              </a:rPr>
              <a:t>Common Obstacles</a:t>
            </a:r>
            <a:endParaRPr lang="en-US" sz="4500" b="1" dirty="0">
              <a:solidFill>
                <a:srgbClr val="D01C1F"/>
              </a:solidFill>
              <a:latin typeface="Montserrat"/>
              <a:ea typeface="Open Sans"/>
              <a:cs typeface="Open Sans"/>
            </a:endParaRPr>
          </a:p>
          <a:p>
            <a:pPr algn="l"/>
            <a:r>
              <a:rPr lang="en-US" sz="4500" b="1" dirty="0">
                <a:solidFill>
                  <a:srgbClr val="D01C1F"/>
                </a:solidFill>
                <a:latin typeface="Montserrat"/>
                <a:ea typeface="Open Sans"/>
                <a:cs typeface="Open Sans"/>
              </a:rPr>
              <a:t>2. Negative thinking.</a:t>
            </a:r>
          </a:p>
        </p:txBody>
      </p:sp>
    </p:spTree>
    <p:extLst>
      <p:ext uri="{BB962C8B-B14F-4D97-AF65-F5344CB8AC3E}">
        <p14:creationId xmlns:p14="http://schemas.microsoft.com/office/powerpoint/2010/main" val="11565766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7E8A5F8-D06D-8342-8190-2E94A1C500B5}"/>
              </a:ext>
            </a:extLst>
          </p:cNvPr>
          <p:cNvSpPr txBox="1"/>
          <p:nvPr/>
        </p:nvSpPr>
        <p:spPr>
          <a:xfrm>
            <a:off x="890177" y="3542007"/>
            <a:ext cx="10324847" cy="1015663"/>
          </a:xfrm>
          <a:prstGeom prst="rect">
            <a:avLst/>
          </a:prstGeom>
          <a:noFill/>
        </p:spPr>
        <p:txBody>
          <a:bodyPr wrap="square" lIns="91440" tIns="45720" rIns="91440" bIns="45720" rtlCol="0" anchor="t">
            <a:spAutoFit/>
          </a:bodyPr>
          <a:lstStyle/>
          <a:p>
            <a:r>
              <a:rPr lang="en-US" sz="2000" dirty="0">
                <a:latin typeface="Montserrat"/>
                <a:ea typeface="+mn-lt"/>
                <a:cs typeface="+mn-lt"/>
              </a:rPr>
              <a:t>Following closely on the heels of negative thinking, sagging confidence is the bane of goal achievement. You begin to seriously question your skills and abilities to complete the work required to reach your goal.</a:t>
            </a:r>
          </a:p>
        </p:txBody>
      </p:sp>
      <p:sp>
        <p:nvSpPr>
          <p:cNvPr id="5" name="Subtitle 2">
            <a:extLst>
              <a:ext uri="{FF2B5EF4-FFF2-40B4-BE49-F238E27FC236}">
                <a16:creationId xmlns:a16="http://schemas.microsoft.com/office/drawing/2014/main" id="{C7F013DB-AE73-E746-90EF-D4B676D5C53E}"/>
              </a:ext>
            </a:extLst>
          </p:cNvPr>
          <p:cNvSpPr txBox="1">
            <a:spLocks/>
          </p:cNvSpPr>
          <p:nvPr/>
        </p:nvSpPr>
        <p:spPr>
          <a:xfrm>
            <a:off x="796138" y="817367"/>
            <a:ext cx="10599724" cy="266212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400" b="1" dirty="0">
                <a:solidFill>
                  <a:srgbClr val="BFA034"/>
                </a:solidFill>
                <a:latin typeface="Montserrat"/>
                <a:ea typeface="Open Sans"/>
                <a:cs typeface="Open Sans"/>
              </a:rPr>
              <a:t>Common Obstacles</a:t>
            </a:r>
          </a:p>
          <a:p>
            <a:pPr algn="l"/>
            <a:r>
              <a:rPr lang="en-US" sz="4500" b="1" dirty="0">
                <a:solidFill>
                  <a:srgbClr val="D01C1F"/>
                </a:solidFill>
                <a:latin typeface="Montserrat"/>
                <a:ea typeface="Open Sans"/>
                <a:cs typeface="Open Sans"/>
              </a:rPr>
              <a:t>3. Lagging confidence.</a:t>
            </a:r>
          </a:p>
        </p:txBody>
      </p:sp>
    </p:spTree>
    <p:extLst>
      <p:ext uri="{BB962C8B-B14F-4D97-AF65-F5344CB8AC3E}">
        <p14:creationId xmlns:p14="http://schemas.microsoft.com/office/powerpoint/2010/main" val="93360322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7E8A5F8-D06D-8342-8190-2E94A1C500B5}"/>
              </a:ext>
            </a:extLst>
          </p:cNvPr>
          <p:cNvSpPr txBox="1"/>
          <p:nvPr/>
        </p:nvSpPr>
        <p:spPr>
          <a:xfrm>
            <a:off x="890177" y="3542007"/>
            <a:ext cx="10324847" cy="1323439"/>
          </a:xfrm>
          <a:prstGeom prst="rect">
            <a:avLst/>
          </a:prstGeom>
          <a:noFill/>
        </p:spPr>
        <p:txBody>
          <a:bodyPr wrap="square" lIns="91440" tIns="45720" rIns="91440" bIns="45720" rtlCol="0" anchor="t">
            <a:spAutoFit/>
          </a:bodyPr>
          <a:lstStyle/>
          <a:p>
            <a:r>
              <a:rPr lang="en-US" sz="2000" dirty="0">
                <a:latin typeface="Montserrat"/>
                <a:ea typeface="+mn-lt"/>
                <a:cs typeface="+mn-lt"/>
              </a:rPr>
              <a:t>Who among us can claim we’ve never lost our way on the path toward our dream life? We want to reach that milestone but we keep getting thwarted by distractions. How can you work on an important project when your wife keeps asking you why you aren’t painting the house or spending time with the kids?</a:t>
            </a:r>
          </a:p>
        </p:txBody>
      </p:sp>
      <p:sp>
        <p:nvSpPr>
          <p:cNvPr id="5" name="Subtitle 2">
            <a:extLst>
              <a:ext uri="{FF2B5EF4-FFF2-40B4-BE49-F238E27FC236}">
                <a16:creationId xmlns:a16="http://schemas.microsoft.com/office/drawing/2014/main" id="{C7F013DB-AE73-E746-90EF-D4B676D5C53E}"/>
              </a:ext>
            </a:extLst>
          </p:cNvPr>
          <p:cNvSpPr txBox="1">
            <a:spLocks/>
          </p:cNvSpPr>
          <p:nvPr/>
        </p:nvSpPr>
        <p:spPr>
          <a:xfrm>
            <a:off x="796138" y="817367"/>
            <a:ext cx="10599724" cy="266212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400" b="1" dirty="0">
                <a:solidFill>
                  <a:srgbClr val="BFA034"/>
                </a:solidFill>
                <a:latin typeface="Montserrat"/>
                <a:ea typeface="Open Sans"/>
                <a:cs typeface="Open Sans"/>
              </a:rPr>
              <a:t>Common Obstacles</a:t>
            </a:r>
          </a:p>
          <a:p>
            <a:pPr algn="l"/>
            <a:r>
              <a:rPr lang="en-US" sz="4500" b="1" dirty="0">
                <a:solidFill>
                  <a:srgbClr val="D01C1F"/>
                </a:solidFill>
                <a:latin typeface="Montserrat"/>
                <a:ea typeface="Open Sans"/>
                <a:cs typeface="Open Sans"/>
              </a:rPr>
              <a:t>4. Focus follies.</a:t>
            </a:r>
          </a:p>
        </p:txBody>
      </p:sp>
    </p:spTree>
    <p:extLst>
      <p:ext uri="{BB962C8B-B14F-4D97-AF65-F5344CB8AC3E}">
        <p14:creationId xmlns:p14="http://schemas.microsoft.com/office/powerpoint/2010/main" val="282505377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7E8A5F8-D06D-8342-8190-2E94A1C500B5}"/>
              </a:ext>
            </a:extLst>
          </p:cNvPr>
          <p:cNvSpPr txBox="1"/>
          <p:nvPr/>
        </p:nvSpPr>
        <p:spPr>
          <a:xfrm>
            <a:off x="890177" y="3542007"/>
            <a:ext cx="10324847" cy="1015663"/>
          </a:xfrm>
          <a:prstGeom prst="rect">
            <a:avLst/>
          </a:prstGeom>
          <a:noFill/>
        </p:spPr>
        <p:txBody>
          <a:bodyPr wrap="square" lIns="91440" tIns="45720" rIns="91440" bIns="45720" rtlCol="0" anchor="t">
            <a:spAutoFit/>
          </a:bodyPr>
          <a:lstStyle/>
          <a:p>
            <a:r>
              <a:rPr lang="en-US" sz="2000" dirty="0">
                <a:latin typeface="Montserrat"/>
                <a:ea typeface="+mn-lt"/>
                <a:cs typeface="+mn-lt"/>
              </a:rPr>
              <a:t>It goes without saying that every goal requires you to work and persevere to reach success.</a:t>
            </a:r>
          </a:p>
          <a:p>
            <a:endParaRPr lang="en-US" sz="2000" dirty="0">
              <a:latin typeface="Montserrat"/>
              <a:ea typeface="+mn-lt"/>
              <a:cs typeface="+mn-lt"/>
            </a:endParaRPr>
          </a:p>
        </p:txBody>
      </p:sp>
      <p:sp>
        <p:nvSpPr>
          <p:cNvPr id="5" name="Subtitle 2">
            <a:extLst>
              <a:ext uri="{FF2B5EF4-FFF2-40B4-BE49-F238E27FC236}">
                <a16:creationId xmlns:a16="http://schemas.microsoft.com/office/drawing/2014/main" id="{C7F013DB-AE73-E746-90EF-D4B676D5C53E}"/>
              </a:ext>
            </a:extLst>
          </p:cNvPr>
          <p:cNvSpPr txBox="1">
            <a:spLocks/>
          </p:cNvSpPr>
          <p:nvPr/>
        </p:nvSpPr>
        <p:spPr>
          <a:xfrm>
            <a:off x="796138" y="817367"/>
            <a:ext cx="10599724" cy="266212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400" b="1" dirty="0">
                <a:solidFill>
                  <a:srgbClr val="BFA034"/>
                </a:solidFill>
                <a:latin typeface="Montserrat"/>
                <a:ea typeface="Open Sans"/>
                <a:cs typeface="Open Sans"/>
              </a:rPr>
              <a:t>Common Obstacles</a:t>
            </a:r>
          </a:p>
          <a:p>
            <a:pPr algn="l"/>
            <a:r>
              <a:rPr lang="en-US" sz="4500" b="1" dirty="0">
                <a:solidFill>
                  <a:srgbClr val="D01C1F"/>
                </a:solidFill>
                <a:latin typeface="Montserrat"/>
                <a:ea typeface="Open Sans"/>
                <a:cs typeface="Open Sans"/>
              </a:rPr>
              <a:t>5. Refusing to put in effort.</a:t>
            </a:r>
          </a:p>
        </p:txBody>
      </p:sp>
    </p:spTree>
    <p:extLst>
      <p:ext uri="{BB962C8B-B14F-4D97-AF65-F5344CB8AC3E}">
        <p14:creationId xmlns:p14="http://schemas.microsoft.com/office/powerpoint/2010/main" val="955448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7E8A5F8-D06D-8342-8190-2E94A1C500B5}"/>
              </a:ext>
            </a:extLst>
          </p:cNvPr>
          <p:cNvSpPr txBox="1"/>
          <p:nvPr/>
        </p:nvSpPr>
        <p:spPr>
          <a:xfrm>
            <a:off x="890177" y="3542007"/>
            <a:ext cx="10324847" cy="707886"/>
          </a:xfrm>
          <a:prstGeom prst="rect">
            <a:avLst/>
          </a:prstGeom>
          <a:noFill/>
        </p:spPr>
        <p:txBody>
          <a:bodyPr wrap="square" lIns="91440" tIns="45720" rIns="91440" bIns="45720" rtlCol="0" anchor="t">
            <a:spAutoFit/>
          </a:bodyPr>
          <a:lstStyle/>
          <a:p>
            <a:r>
              <a:rPr lang="en-US" sz="2000" dirty="0">
                <a:latin typeface="Montserrat"/>
                <a:ea typeface="+mn-lt"/>
                <a:cs typeface="+mn-lt"/>
              </a:rPr>
              <a:t>Making your way toward goals is challenging enough without having the irritation of not enough time to do it.</a:t>
            </a:r>
          </a:p>
        </p:txBody>
      </p:sp>
      <p:sp>
        <p:nvSpPr>
          <p:cNvPr id="5" name="Subtitle 2">
            <a:extLst>
              <a:ext uri="{FF2B5EF4-FFF2-40B4-BE49-F238E27FC236}">
                <a16:creationId xmlns:a16="http://schemas.microsoft.com/office/drawing/2014/main" id="{C7F013DB-AE73-E746-90EF-D4B676D5C53E}"/>
              </a:ext>
            </a:extLst>
          </p:cNvPr>
          <p:cNvSpPr txBox="1">
            <a:spLocks/>
          </p:cNvSpPr>
          <p:nvPr/>
        </p:nvSpPr>
        <p:spPr>
          <a:xfrm>
            <a:off x="796138" y="817367"/>
            <a:ext cx="10599724" cy="266212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400" b="1" dirty="0">
                <a:solidFill>
                  <a:srgbClr val="BFA034"/>
                </a:solidFill>
                <a:latin typeface="Montserrat"/>
                <a:ea typeface="Open Sans"/>
                <a:cs typeface="Open Sans"/>
              </a:rPr>
              <a:t>Common Obstacles</a:t>
            </a:r>
          </a:p>
          <a:p>
            <a:pPr algn="l"/>
            <a:r>
              <a:rPr lang="en-US" sz="4500" b="1" dirty="0">
                <a:solidFill>
                  <a:srgbClr val="D01C1F"/>
                </a:solidFill>
                <a:latin typeface="Montserrat"/>
                <a:ea typeface="Open Sans"/>
                <a:cs typeface="Open Sans"/>
              </a:rPr>
              <a:t>6. Time traps.</a:t>
            </a:r>
          </a:p>
        </p:txBody>
      </p:sp>
    </p:spTree>
    <p:extLst>
      <p:ext uri="{BB962C8B-B14F-4D97-AF65-F5344CB8AC3E}">
        <p14:creationId xmlns:p14="http://schemas.microsoft.com/office/powerpoint/2010/main" val="307405769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7E8A5F8-D06D-8342-8190-2E94A1C500B5}"/>
              </a:ext>
            </a:extLst>
          </p:cNvPr>
          <p:cNvSpPr txBox="1"/>
          <p:nvPr/>
        </p:nvSpPr>
        <p:spPr>
          <a:xfrm>
            <a:off x="890177" y="3542007"/>
            <a:ext cx="10324847" cy="707886"/>
          </a:xfrm>
          <a:prstGeom prst="rect">
            <a:avLst/>
          </a:prstGeom>
          <a:noFill/>
        </p:spPr>
        <p:txBody>
          <a:bodyPr wrap="square" lIns="91440" tIns="45720" rIns="91440" bIns="45720" rtlCol="0" anchor="t">
            <a:spAutoFit/>
          </a:bodyPr>
          <a:lstStyle/>
          <a:p>
            <a:r>
              <a:rPr lang="en-US" sz="2000" dirty="0">
                <a:latin typeface="Montserrat"/>
                <a:ea typeface="+mn-lt"/>
                <a:cs typeface="+mn-lt"/>
              </a:rPr>
              <a:t>If you’re unsure about what you really want, it’s a challenge to continue steadily toward your goals. Vague aspirations equal unmet goals.</a:t>
            </a:r>
          </a:p>
        </p:txBody>
      </p:sp>
      <p:sp>
        <p:nvSpPr>
          <p:cNvPr id="5" name="Subtitle 2">
            <a:extLst>
              <a:ext uri="{FF2B5EF4-FFF2-40B4-BE49-F238E27FC236}">
                <a16:creationId xmlns:a16="http://schemas.microsoft.com/office/drawing/2014/main" id="{C7F013DB-AE73-E746-90EF-D4B676D5C53E}"/>
              </a:ext>
            </a:extLst>
          </p:cNvPr>
          <p:cNvSpPr txBox="1">
            <a:spLocks/>
          </p:cNvSpPr>
          <p:nvPr/>
        </p:nvSpPr>
        <p:spPr>
          <a:xfrm>
            <a:off x="796138" y="817367"/>
            <a:ext cx="10599724" cy="266212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400" b="1" dirty="0">
                <a:solidFill>
                  <a:srgbClr val="BFA034"/>
                </a:solidFill>
                <a:latin typeface="Montserrat"/>
                <a:ea typeface="Open Sans"/>
                <a:cs typeface="Open Sans"/>
              </a:rPr>
              <a:t>Common Obstacles</a:t>
            </a:r>
          </a:p>
          <a:p>
            <a:pPr algn="l"/>
            <a:r>
              <a:rPr lang="en-US" sz="4500" b="1" dirty="0">
                <a:solidFill>
                  <a:srgbClr val="D01C1F"/>
                </a:solidFill>
                <a:latin typeface="Montserrat"/>
                <a:ea typeface="Open Sans"/>
                <a:cs typeface="Open Sans"/>
              </a:rPr>
              <a:t>7. Vague aspirations.</a:t>
            </a:r>
          </a:p>
        </p:txBody>
      </p:sp>
    </p:spTree>
    <p:extLst>
      <p:ext uri="{BB962C8B-B14F-4D97-AF65-F5344CB8AC3E}">
        <p14:creationId xmlns:p14="http://schemas.microsoft.com/office/powerpoint/2010/main" val="319335415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7E8A5F8-D06D-8342-8190-2E94A1C500B5}"/>
              </a:ext>
            </a:extLst>
          </p:cNvPr>
          <p:cNvSpPr txBox="1"/>
          <p:nvPr/>
        </p:nvSpPr>
        <p:spPr>
          <a:xfrm>
            <a:off x="890177" y="3542007"/>
            <a:ext cx="10324847" cy="1015663"/>
          </a:xfrm>
          <a:prstGeom prst="rect">
            <a:avLst/>
          </a:prstGeom>
          <a:noFill/>
        </p:spPr>
        <p:txBody>
          <a:bodyPr wrap="square" lIns="91440" tIns="45720" rIns="91440" bIns="45720" rtlCol="0" anchor="t">
            <a:spAutoFit/>
          </a:bodyPr>
          <a:lstStyle/>
          <a:p>
            <a:r>
              <a:rPr lang="en-US" sz="2000" dirty="0">
                <a:latin typeface="Montserrat"/>
                <a:ea typeface="+mn-lt"/>
                <a:cs typeface="+mn-lt"/>
              </a:rPr>
              <a:t>Draw pictures of what you hope to achieve. Make a storyboard of your plan of action. Design a vision board of what your goal pathway looks like and include how your life will differ after achieving your goal.</a:t>
            </a:r>
          </a:p>
        </p:txBody>
      </p:sp>
      <p:sp>
        <p:nvSpPr>
          <p:cNvPr id="5" name="Subtitle 2">
            <a:extLst>
              <a:ext uri="{FF2B5EF4-FFF2-40B4-BE49-F238E27FC236}">
                <a16:creationId xmlns:a16="http://schemas.microsoft.com/office/drawing/2014/main" id="{C7F013DB-AE73-E746-90EF-D4B676D5C53E}"/>
              </a:ext>
            </a:extLst>
          </p:cNvPr>
          <p:cNvSpPr txBox="1">
            <a:spLocks/>
          </p:cNvSpPr>
          <p:nvPr/>
        </p:nvSpPr>
        <p:spPr>
          <a:xfrm>
            <a:off x="796138" y="817367"/>
            <a:ext cx="10599724" cy="266212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6600" b="1" dirty="0">
                <a:solidFill>
                  <a:srgbClr val="BFA034"/>
                </a:solidFill>
                <a:latin typeface="Montserrat"/>
                <a:ea typeface="Open Sans"/>
                <a:cs typeface="Open Sans"/>
              </a:rPr>
              <a:t>Navigating Obstacles</a:t>
            </a:r>
          </a:p>
          <a:p>
            <a:pPr algn="l"/>
            <a:r>
              <a:rPr lang="en-US" sz="4500" b="1" dirty="0">
                <a:solidFill>
                  <a:srgbClr val="D01C1F"/>
                </a:solidFill>
                <a:latin typeface="Montserrat"/>
                <a:ea typeface="Open Sans"/>
                <a:cs typeface="Open Sans"/>
              </a:rPr>
              <a:t>1. Take responsibility to keep </a:t>
            </a:r>
          </a:p>
          <a:p>
            <a:pPr algn="l"/>
            <a:r>
              <a:rPr lang="en-US" sz="4500" b="1" dirty="0">
                <a:solidFill>
                  <a:srgbClr val="D01C1F"/>
                </a:solidFill>
                <a:latin typeface="Montserrat"/>
                <a:ea typeface="Open Sans"/>
                <a:cs typeface="Open Sans"/>
              </a:rPr>
              <a:t>creativity going.</a:t>
            </a:r>
          </a:p>
        </p:txBody>
      </p:sp>
    </p:spTree>
    <p:extLst>
      <p:ext uri="{BB962C8B-B14F-4D97-AF65-F5344CB8AC3E}">
        <p14:creationId xmlns:p14="http://schemas.microsoft.com/office/powerpoint/2010/main" val="886382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78B04F-5A31-7542-8C42-2E285591DB82}"/>
              </a:ext>
            </a:extLst>
          </p:cNvPr>
          <p:cNvSpPr/>
          <p:nvPr/>
        </p:nvSpPr>
        <p:spPr>
          <a:xfrm>
            <a:off x="0" y="0"/>
            <a:ext cx="12192000" cy="1315363"/>
          </a:xfrm>
          <a:prstGeom prst="rect">
            <a:avLst/>
          </a:prstGeom>
          <a:solidFill>
            <a:srgbClr val="94C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 logo&#10;&#10;Description automatically generated">
            <a:extLst>
              <a:ext uri="{FF2B5EF4-FFF2-40B4-BE49-F238E27FC236}">
                <a16:creationId xmlns:a16="http://schemas.microsoft.com/office/drawing/2014/main" id="{E9CF6ADA-C3A9-8940-9744-8B789D4DFDF2}"/>
              </a:ext>
            </a:extLst>
          </p:cNvPr>
          <p:cNvPicPr>
            <a:picLocks noChangeAspect="1"/>
          </p:cNvPicPr>
          <p:nvPr/>
        </p:nvPicPr>
        <p:blipFill>
          <a:blip r:embed="rId2"/>
          <a:stretch>
            <a:fillRect/>
          </a:stretch>
        </p:blipFill>
        <p:spPr>
          <a:xfrm>
            <a:off x="725641" y="5484082"/>
            <a:ext cx="2353891" cy="954055"/>
          </a:xfrm>
          <a:prstGeom prst="rect">
            <a:avLst/>
          </a:prstGeom>
        </p:spPr>
      </p:pic>
      <p:sp>
        <p:nvSpPr>
          <p:cNvPr id="8" name="Subtitle 2">
            <a:extLst>
              <a:ext uri="{FF2B5EF4-FFF2-40B4-BE49-F238E27FC236}">
                <a16:creationId xmlns:a16="http://schemas.microsoft.com/office/drawing/2014/main" id="{4463E843-4E32-6343-84B3-777B50BDFED3}"/>
              </a:ext>
            </a:extLst>
          </p:cNvPr>
          <p:cNvSpPr txBox="1">
            <a:spLocks/>
          </p:cNvSpPr>
          <p:nvPr/>
        </p:nvSpPr>
        <p:spPr>
          <a:xfrm>
            <a:off x="736152" y="1788417"/>
            <a:ext cx="10551958" cy="860190"/>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500" b="1" dirty="0">
                <a:solidFill>
                  <a:srgbClr val="D01C1F"/>
                </a:solidFill>
                <a:latin typeface="Montserrat"/>
                <a:ea typeface="Open Sans"/>
                <a:cs typeface="Open Sans"/>
              </a:rPr>
              <a:t>Or just A/B… but make it fun</a:t>
            </a:r>
          </a:p>
        </p:txBody>
      </p:sp>
      <p:sp>
        <p:nvSpPr>
          <p:cNvPr id="11" name="Subtitle 2">
            <a:extLst>
              <a:ext uri="{FF2B5EF4-FFF2-40B4-BE49-F238E27FC236}">
                <a16:creationId xmlns:a16="http://schemas.microsoft.com/office/drawing/2014/main" id="{E8F0BF96-E7F4-5547-8BA8-638883CAC74A}"/>
              </a:ext>
            </a:extLst>
          </p:cNvPr>
          <p:cNvSpPr txBox="1">
            <a:spLocks/>
          </p:cNvSpPr>
          <p:nvPr/>
        </p:nvSpPr>
        <p:spPr>
          <a:xfrm>
            <a:off x="650222" y="263800"/>
            <a:ext cx="10891556" cy="954055"/>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000" b="1" dirty="0">
                <a:solidFill>
                  <a:schemeClr val="bg1"/>
                </a:solidFill>
                <a:latin typeface="Montserrat"/>
                <a:ea typeface="Open Sans"/>
                <a:cs typeface="Open Sans"/>
              </a:rPr>
              <a:t>Get engagement</a:t>
            </a:r>
          </a:p>
        </p:txBody>
      </p:sp>
      <p:sp>
        <p:nvSpPr>
          <p:cNvPr id="9" name="TextBox 8">
            <a:extLst>
              <a:ext uri="{FF2B5EF4-FFF2-40B4-BE49-F238E27FC236}">
                <a16:creationId xmlns:a16="http://schemas.microsoft.com/office/drawing/2014/main" id="{93137E8F-7A41-0648-86D7-63FB3BB31AA1}"/>
              </a:ext>
            </a:extLst>
          </p:cNvPr>
          <p:cNvSpPr txBox="1"/>
          <p:nvPr/>
        </p:nvSpPr>
        <p:spPr>
          <a:xfrm>
            <a:off x="725641" y="3087025"/>
            <a:ext cx="10816137" cy="1631216"/>
          </a:xfrm>
          <a:prstGeom prst="rect">
            <a:avLst/>
          </a:prstGeom>
          <a:noFill/>
        </p:spPr>
        <p:txBody>
          <a:bodyPr wrap="square" lIns="91440" tIns="45720" rIns="91440" bIns="45720" rtlCol="0" anchor="t">
            <a:spAutoFit/>
          </a:bodyPr>
          <a:lstStyle/>
          <a:p>
            <a:r>
              <a:rPr lang="en-US" sz="2000" i="1" dirty="0">
                <a:latin typeface="Montserrat"/>
                <a:ea typeface="+mn-lt"/>
                <a:cs typeface="+mn-lt"/>
              </a:rPr>
              <a:t>Help me decide which you like the best on these ? There is actually 2 I really don’t  like but my friend loves so we will see which you guys chose !</a:t>
            </a:r>
          </a:p>
          <a:p>
            <a:br>
              <a:rPr lang="en-US" sz="2000" i="1" dirty="0">
                <a:latin typeface="Montserrat"/>
                <a:ea typeface="+mn-lt"/>
                <a:cs typeface="+mn-lt"/>
              </a:rPr>
            </a:br>
            <a:endParaRPr lang="en-US" sz="2000" i="1" dirty="0">
              <a:latin typeface="Montserrat"/>
              <a:ea typeface="+mn-lt"/>
              <a:cs typeface="+mn-lt"/>
            </a:endParaRPr>
          </a:p>
          <a:p>
            <a:r>
              <a:rPr lang="en-US" sz="2000" i="1" dirty="0">
                <a:latin typeface="Montserrat"/>
                <a:ea typeface="+mn-lt"/>
                <a:cs typeface="+mn-lt"/>
              </a:rPr>
              <a:t>We have a little wager going on this ! Curious 🧐 which one of us will 🥇 win 🧐</a:t>
            </a:r>
          </a:p>
        </p:txBody>
      </p:sp>
    </p:spTree>
    <p:extLst>
      <p:ext uri="{BB962C8B-B14F-4D97-AF65-F5344CB8AC3E}">
        <p14:creationId xmlns:p14="http://schemas.microsoft.com/office/powerpoint/2010/main" val="8024334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7E8A5F8-D06D-8342-8190-2E94A1C500B5}"/>
              </a:ext>
            </a:extLst>
          </p:cNvPr>
          <p:cNvSpPr txBox="1"/>
          <p:nvPr/>
        </p:nvSpPr>
        <p:spPr>
          <a:xfrm>
            <a:off x="890177" y="3542007"/>
            <a:ext cx="10324847" cy="1015663"/>
          </a:xfrm>
          <a:prstGeom prst="rect">
            <a:avLst/>
          </a:prstGeom>
          <a:noFill/>
        </p:spPr>
        <p:txBody>
          <a:bodyPr wrap="square" lIns="91440" tIns="45720" rIns="91440" bIns="45720" rtlCol="0" anchor="t">
            <a:spAutoFit/>
          </a:bodyPr>
          <a:lstStyle/>
          <a:p>
            <a:r>
              <a:rPr lang="en-US" sz="2000" dirty="0">
                <a:latin typeface="Montserrat"/>
                <a:ea typeface="+mn-lt"/>
                <a:cs typeface="+mn-lt"/>
              </a:rPr>
              <a:t>As soon as they creep in, think, “Stop it now” and mean it. Then, replace that negativity with an “I will persevere and achieve” message. Tell yourself, “I can do it.”</a:t>
            </a:r>
          </a:p>
        </p:txBody>
      </p:sp>
      <p:sp>
        <p:nvSpPr>
          <p:cNvPr id="5" name="Subtitle 2">
            <a:extLst>
              <a:ext uri="{FF2B5EF4-FFF2-40B4-BE49-F238E27FC236}">
                <a16:creationId xmlns:a16="http://schemas.microsoft.com/office/drawing/2014/main" id="{C7F013DB-AE73-E746-90EF-D4B676D5C53E}"/>
              </a:ext>
            </a:extLst>
          </p:cNvPr>
          <p:cNvSpPr txBox="1">
            <a:spLocks/>
          </p:cNvSpPr>
          <p:nvPr/>
        </p:nvSpPr>
        <p:spPr>
          <a:xfrm>
            <a:off x="796138" y="817367"/>
            <a:ext cx="10599724" cy="266212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6600" b="1" dirty="0">
                <a:solidFill>
                  <a:srgbClr val="BFA034"/>
                </a:solidFill>
                <a:latin typeface="Montserrat"/>
                <a:ea typeface="Open Sans"/>
                <a:cs typeface="Open Sans"/>
              </a:rPr>
              <a:t>Navigating Obstacles</a:t>
            </a:r>
          </a:p>
          <a:p>
            <a:pPr algn="l"/>
            <a:r>
              <a:rPr lang="en-US" sz="4500" b="1" dirty="0">
                <a:solidFill>
                  <a:srgbClr val="D01C1F"/>
                </a:solidFill>
                <a:latin typeface="Montserrat"/>
                <a:ea typeface="Open Sans"/>
                <a:cs typeface="Open Sans"/>
              </a:rPr>
              <a:t>2. Arrest negative thoughts.</a:t>
            </a:r>
          </a:p>
        </p:txBody>
      </p:sp>
    </p:spTree>
    <p:extLst>
      <p:ext uri="{BB962C8B-B14F-4D97-AF65-F5344CB8AC3E}">
        <p14:creationId xmlns:p14="http://schemas.microsoft.com/office/powerpoint/2010/main" val="39231130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7E8A5F8-D06D-8342-8190-2E94A1C500B5}"/>
              </a:ext>
            </a:extLst>
          </p:cNvPr>
          <p:cNvSpPr txBox="1"/>
          <p:nvPr/>
        </p:nvSpPr>
        <p:spPr>
          <a:xfrm>
            <a:off x="890177" y="3542007"/>
            <a:ext cx="10324847" cy="1015663"/>
          </a:xfrm>
          <a:prstGeom prst="rect">
            <a:avLst/>
          </a:prstGeom>
          <a:noFill/>
        </p:spPr>
        <p:txBody>
          <a:bodyPr wrap="square" lIns="91440" tIns="45720" rIns="91440" bIns="45720" rtlCol="0" anchor="t">
            <a:spAutoFit/>
          </a:bodyPr>
          <a:lstStyle/>
          <a:p>
            <a:r>
              <a:rPr lang="en-US" sz="2000" dirty="0">
                <a:latin typeface="Montserrat"/>
                <a:ea typeface="+mn-lt"/>
                <a:cs typeface="+mn-lt"/>
              </a:rPr>
              <a:t>Give yourself props for goals you’ve achieved before. What were those goals? Use these reminder techniques to find and connect with your confidence.</a:t>
            </a:r>
          </a:p>
          <a:p>
            <a:endParaRPr lang="en-US" sz="2000" dirty="0">
              <a:latin typeface="Montserrat"/>
              <a:ea typeface="+mn-lt"/>
              <a:cs typeface="+mn-lt"/>
            </a:endParaRPr>
          </a:p>
        </p:txBody>
      </p:sp>
      <p:sp>
        <p:nvSpPr>
          <p:cNvPr id="5" name="Subtitle 2">
            <a:extLst>
              <a:ext uri="{FF2B5EF4-FFF2-40B4-BE49-F238E27FC236}">
                <a16:creationId xmlns:a16="http://schemas.microsoft.com/office/drawing/2014/main" id="{C7F013DB-AE73-E746-90EF-D4B676D5C53E}"/>
              </a:ext>
            </a:extLst>
          </p:cNvPr>
          <p:cNvSpPr txBox="1">
            <a:spLocks/>
          </p:cNvSpPr>
          <p:nvPr/>
        </p:nvSpPr>
        <p:spPr>
          <a:xfrm>
            <a:off x="796138" y="817367"/>
            <a:ext cx="10599724" cy="266212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6600" b="1" dirty="0">
                <a:solidFill>
                  <a:srgbClr val="BFA034"/>
                </a:solidFill>
                <a:latin typeface="Montserrat"/>
                <a:ea typeface="Open Sans"/>
                <a:cs typeface="Open Sans"/>
              </a:rPr>
              <a:t>Navigating Obstacles</a:t>
            </a:r>
          </a:p>
          <a:p>
            <a:pPr algn="l"/>
            <a:r>
              <a:rPr lang="en-US" sz="4500" b="1" dirty="0">
                <a:solidFill>
                  <a:srgbClr val="D01C1F"/>
                </a:solidFill>
                <a:latin typeface="Montserrat"/>
                <a:ea typeface="Open Sans"/>
                <a:cs typeface="Open Sans"/>
              </a:rPr>
              <a:t>3. Review past achievements.</a:t>
            </a:r>
          </a:p>
        </p:txBody>
      </p:sp>
    </p:spTree>
    <p:extLst>
      <p:ext uri="{BB962C8B-B14F-4D97-AF65-F5344CB8AC3E}">
        <p14:creationId xmlns:p14="http://schemas.microsoft.com/office/powerpoint/2010/main" val="197768172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7E8A5F8-D06D-8342-8190-2E94A1C500B5}"/>
              </a:ext>
            </a:extLst>
          </p:cNvPr>
          <p:cNvSpPr txBox="1"/>
          <p:nvPr/>
        </p:nvSpPr>
        <p:spPr>
          <a:xfrm>
            <a:off x="890177" y="3542007"/>
            <a:ext cx="10324847" cy="1015663"/>
          </a:xfrm>
          <a:prstGeom prst="rect">
            <a:avLst/>
          </a:prstGeom>
          <a:noFill/>
        </p:spPr>
        <p:txBody>
          <a:bodyPr wrap="square" lIns="91440" tIns="45720" rIns="91440" bIns="45720" rtlCol="0" anchor="t">
            <a:spAutoFit/>
          </a:bodyPr>
          <a:lstStyle/>
          <a:p>
            <a:r>
              <a:rPr lang="en-US" sz="2000" dirty="0">
                <a:latin typeface="Montserrat"/>
                <a:ea typeface="+mn-lt"/>
                <a:cs typeface="+mn-lt"/>
              </a:rPr>
              <a:t>Remind yourself daily about why you want to reach a particular goal. Perhaps you’ll earn more money, get a better job, live in a place you prefer, or protect your family’s future. Stay the course by re-committing to goals each morning.</a:t>
            </a:r>
          </a:p>
        </p:txBody>
      </p:sp>
      <p:sp>
        <p:nvSpPr>
          <p:cNvPr id="5" name="Subtitle 2">
            <a:extLst>
              <a:ext uri="{FF2B5EF4-FFF2-40B4-BE49-F238E27FC236}">
                <a16:creationId xmlns:a16="http://schemas.microsoft.com/office/drawing/2014/main" id="{C7F013DB-AE73-E746-90EF-D4B676D5C53E}"/>
              </a:ext>
            </a:extLst>
          </p:cNvPr>
          <p:cNvSpPr txBox="1">
            <a:spLocks/>
          </p:cNvSpPr>
          <p:nvPr/>
        </p:nvSpPr>
        <p:spPr>
          <a:xfrm>
            <a:off x="796138" y="817367"/>
            <a:ext cx="10599724" cy="266212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6600" b="1" dirty="0">
                <a:solidFill>
                  <a:srgbClr val="BFA034"/>
                </a:solidFill>
                <a:latin typeface="Montserrat"/>
                <a:ea typeface="Open Sans"/>
                <a:cs typeface="Open Sans"/>
              </a:rPr>
              <a:t>Navigating Obstacles</a:t>
            </a:r>
          </a:p>
          <a:p>
            <a:pPr algn="l"/>
            <a:r>
              <a:rPr lang="en-US" sz="4500" b="1" dirty="0">
                <a:solidFill>
                  <a:srgbClr val="D01C1F"/>
                </a:solidFill>
                <a:latin typeface="Montserrat"/>
                <a:ea typeface="Open Sans"/>
                <a:cs typeface="Open Sans"/>
              </a:rPr>
              <a:t>4. Commit to goals.</a:t>
            </a:r>
          </a:p>
          <a:p>
            <a:pPr algn="l"/>
            <a:endParaRPr lang="en-US" sz="4500" b="1" dirty="0">
              <a:solidFill>
                <a:srgbClr val="D01C1F"/>
              </a:solidFill>
              <a:latin typeface="Montserrat"/>
              <a:ea typeface="Open Sans"/>
              <a:cs typeface="Open Sans"/>
            </a:endParaRPr>
          </a:p>
        </p:txBody>
      </p:sp>
    </p:spTree>
    <p:extLst>
      <p:ext uri="{BB962C8B-B14F-4D97-AF65-F5344CB8AC3E}">
        <p14:creationId xmlns:p14="http://schemas.microsoft.com/office/powerpoint/2010/main" val="414705861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7E8A5F8-D06D-8342-8190-2E94A1C500B5}"/>
              </a:ext>
            </a:extLst>
          </p:cNvPr>
          <p:cNvSpPr txBox="1"/>
          <p:nvPr/>
        </p:nvSpPr>
        <p:spPr>
          <a:xfrm>
            <a:off x="890177" y="3542007"/>
            <a:ext cx="10324847" cy="707886"/>
          </a:xfrm>
          <a:prstGeom prst="rect">
            <a:avLst/>
          </a:prstGeom>
          <a:noFill/>
        </p:spPr>
        <p:txBody>
          <a:bodyPr wrap="square" lIns="91440" tIns="45720" rIns="91440" bIns="45720" rtlCol="0" anchor="t">
            <a:spAutoFit/>
          </a:bodyPr>
          <a:lstStyle/>
          <a:p>
            <a:r>
              <a:rPr lang="en-US" sz="2000" dirty="0">
                <a:latin typeface="Montserrat"/>
                <a:ea typeface="+mn-lt"/>
                <a:cs typeface="+mn-lt"/>
              </a:rPr>
              <a:t>Along with committing wholeheartedly to goals, you’ve got to put in the work. Tell yourself your effort will, in the end, be worth it.</a:t>
            </a:r>
          </a:p>
        </p:txBody>
      </p:sp>
      <p:sp>
        <p:nvSpPr>
          <p:cNvPr id="5" name="Subtitle 2">
            <a:extLst>
              <a:ext uri="{FF2B5EF4-FFF2-40B4-BE49-F238E27FC236}">
                <a16:creationId xmlns:a16="http://schemas.microsoft.com/office/drawing/2014/main" id="{C7F013DB-AE73-E746-90EF-D4B676D5C53E}"/>
              </a:ext>
            </a:extLst>
          </p:cNvPr>
          <p:cNvSpPr txBox="1">
            <a:spLocks/>
          </p:cNvSpPr>
          <p:nvPr/>
        </p:nvSpPr>
        <p:spPr>
          <a:xfrm>
            <a:off x="796138" y="817367"/>
            <a:ext cx="10599724" cy="266212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6600" b="1" dirty="0">
                <a:solidFill>
                  <a:srgbClr val="BFA034"/>
                </a:solidFill>
                <a:latin typeface="Montserrat"/>
                <a:ea typeface="Open Sans"/>
                <a:cs typeface="Open Sans"/>
              </a:rPr>
              <a:t>Navigating Obstacles</a:t>
            </a:r>
          </a:p>
          <a:p>
            <a:pPr algn="l"/>
            <a:r>
              <a:rPr lang="en-US" sz="4500" b="1" dirty="0">
                <a:solidFill>
                  <a:srgbClr val="D01C1F"/>
                </a:solidFill>
                <a:latin typeface="Montserrat"/>
                <a:ea typeface="Open Sans"/>
                <a:cs typeface="Open Sans"/>
              </a:rPr>
              <a:t>5. Work.</a:t>
            </a:r>
          </a:p>
          <a:p>
            <a:pPr algn="l"/>
            <a:endParaRPr lang="en-US" sz="4500" b="1" dirty="0">
              <a:solidFill>
                <a:srgbClr val="D01C1F"/>
              </a:solidFill>
              <a:latin typeface="Montserrat"/>
              <a:ea typeface="Open Sans"/>
              <a:cs typeface="Open Sans"/>
            </a:endParaRPr>
          </a:p>
        </p:txBody>
      </p:sp>
    </p:spTree>
    <p:extLst>
      <p:ext uri="{BB962C8B-B14F-4D97-AF65-F5344CB8AC3E}">
        <p14:creationId xmlns:p14="http://schemas.microsoft.com/office/powerpoint/2010/main" val="99443209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7E8A5F8-D06D-8342-8190-2E94A1C500B5}"/>
              </a:ext>
            </a:extLst>
          </p:cNvPr>
          <p:cNvSpPr txBox="1"/>
          <p:nvPr/>
        </p:nvSpPr>
        <p:spPr>
          <a:xfrm>
            <a:off x="890177" y="3542007"/>
            <a:ext cx="10324847" cy="1631216"/>
          </a:xfrm>
          <a:prstGeom prst="rect">
            <a:avLst/>
          </a:prstGeom>
          <a:noFill/>
        </p:spPr>
        <p:txBody>
          <a:bodyPr wrap="square" lIns="91440" tIns="45720" rIns="91440" bIns="45720" rtlCol="0" anchor="t">
            <a:spAutoFit/>
          </a:bodyPr>
          <a:lstStyle/>
          <a:p>
            <a:r>
              <a:rPr lang="en-US" sz="2000" dirty="0">
                <a:latin typeface="Montserrat"/>
                <a:ea typeface="+mn-lt"/>
                <a:cs typeface="+mn-lt"/>
              </a:rPr>
              <a:t>If you don’t keep a calendar now, start. Look at your entire week or month and what’s scheduled with a quick glance. Write in when you’ll work toward goals. </a:t>
            </a:r>
          </a:p>
          <a:p>
            <a:endParaRPr lang="en-US" sz="2000" dirty="0">
              <a:latin typeface="Montserrat"/>
              <a:ea typeface="+mn-lt"/>
              <a:cs typeface="+mn-lt"/>
            </a:endParaRPr>
          </a:p>
          <a:p>
            <a:pPr marL="342900" indent="-342900">
              <a:buFont typeface="Arial" panose="020B0604020202020204" pitchFamily="34" charset="0"/>
              <a:buChar char="•"/>
            </a:pPr>
            <a:r>
              <a:rPr lang="en-US" sz="2000" dirty="0">
                <a:latin typeface="Montserrat"/>
                <a:ea typeface="+mn-lt"/>
                <a:cs typeface="+mn-lt"/>
              </a:rPr>
              <a:t>Maybe it will be Tuesday evenings from 7:30 p.m. to 9:00 p.m. or Saturday mornings from 8:30 a.m. to 10:30 a.m. Follow your schedule consistently.</a:t>
            </a:r>
          </a:p>
        </p:txBody>
      </p:sp>
      <p:sp>
        <p:nvSpPr>
          <p:cNvPr id="5" name="Subtitle 2">
            <a:extLst>
              <a:ext uri="{FF2B5EF4-FFF2-40B4-BE49-F238E27FC236}">
                <a16:creationId xmlns:a16="http://schemas.microsoft.com/office/drawing/2014/main" id="{C7F013DB-AE73-E746-90EF-D4B676D5C53E}"/>
              </a:ext>
            </a:extLst>
          </p:cNvPr>
          <p:cNvSpPr txBox="1">
            <a:spLocks/>
          </p:cNvSpPr>
          <p:nvPr/>
        </p:nvSpPr>
        <p:spPr>
          <a:xfrm>
            <a:off x="796138" y="817367"/>
            <a:ext cx="10599724" cy="266212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6600" b="1" dirty="0">
                <a:solidFill>
                  <a:srgbClr val="BFA034"/>
                </a:solidFill>
                <a:latin typeface="Montserrat"/>
                <a:ea typeface="Open Sans"/>
                <a:cs typeface="Open Sans"/>
              </a:rPr>
              <a:t>Navigating Obstacles</a:t>
            </a:r>
          </a:p>
          <a:p>
            <a:pPr algn="l"/>
            <a:r>
              <a:rPr lang="en-US" sz="3600" b="1" dirty="0">
                <a:solidFill>
                  <a:srgbClr val="D01C1F"/>
                </a:solidFill>
                <a:latin typeface="Montserrat"/>
                <a:ea typeface="Open Sans"/>
                <a:cs typeface="Open Sans"/>
              </a:rPr>
              <a:t>6. Use your schedule. No matter what your goal, consistently schedule the time to work toward it.</a:t>
            </a:r>
          </a:p>
        </p:txBody>
      </p:sp>
    </p:spTree>
    <p:extLst>
      <p:ext uri="{BB962C8B-B14F-4D97-AF65-F5344CB8AC3E}">
        <p14:creationId xmlns:p14="http://schemas.microsoft.com/office/powerpoint/2010/main" val="421460952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7E8A5F8-D06D-8342-8190-2E94A1C500B5}"/>
              </a:ext>
            </a:extLst>
          </p:cNvPr>
          <p:cNvSpPr txBox="1"/>
          <p:nvPr/>
        </p:nvSpPr>
        <p:spPr>
          <a:xfrm>
            <a:off x="890177" y="3542007"/>
            <a:ext cx="10324847" cy="1015663"/>
          </a:xfrm>
          <a:prstGeom prst="rect">
            <a:avLst/>
          </a:prstGeom>
          <a:noFill/>
        </p:spPr>
        <p:txBody>
          <a:bodyPr wrap="square" lIns="91440" tIns="45720" rIns="91440" bIns="45720" rtlCol="0" anchor="t">
            <a:spAutoFit/>
          </a:bodyPr>
          <a:lstStyle/>
          <a:p>
            <a:r>
              <a:rPr lang="en-US" sz="2000" dirty="0">
                <a:latin typeface="Montserrat"/>
                <a:ea typeface="+mn-lt"/>
                <a:cs typeface="+mn-lt"/>
              </a:rPr>
              <a:t>Write them and place copies everywhere inside your house, briefcase, and calendar. When you’re sure about what you want, then you can diligently work toward those goals.</a:t>
            </a:r>
          </a:p>
        </p:txBody>
      </p:sp>
      <p:sp>
        <p:nvSpPr>
          <p:cNvPr id="5" name="Subtitle 2">
            <a:extLst>
              <a:ext uri="{FF2B5EF4-FFF2-40B4-BE49-F238E27FC236}">
                <a16:creationId xmlns:a16="http://schemas.microsoft.com/office/drawing/2014/main" id="{C7F013DB-AE73-E746-90EF-D4B676D5C53E}"/>
              </a:ext>
            </a:extLst>
          </p:cNvPr>
          <p:cNvSpPr txBox="1">
            <a:spLocks/>
          </p:cNvSpPr>
          <p:nvPr/>
        </p:nvSpPr>
        <p:spPr>
          <a:xfrm>
            <a:off x="796138" y="817367"/>
            <a:ext cx="10599724" cy="266212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6600" b="1" dirty="0">
                <a:solidFill>
                  <a:srgbClr val="BFA034"/>
                </a:solidFill>
                <a:latin typeface="Montserrat"/>
                <a:ea typeface="Open Sans"/>
                <a:cs typeface="Open Sans"/>
              </a:rPr>
              <a:t>Navigating Obstacles</a:t>
            </a:r>
          </a:p>
          <a:p>
            <a:pPr algn="l"/>
            <a:r>
              <a:rPr lang="en-US" sz="4500" b="1" dirty="0">
                <a:solidFill>
                  <a:srgbClr val="D01C1F"/>
                </a:solidFill>
                <a:latin typeface="Montserrat"/>
                <a:ea typeface="Open Sans"/>
                <a:cs typeface="Open Sans"/>
              </a:rPr>
              <a:t>7. Clarify goals.</a:t>
            </a:r>
          </a:p>
          <a:p>
            <a:pPr algn="l"/>
            <a:endParaRPr lang="en-US" sz="4500" b="1" dirty="0">
              <a:solidFill>
                <a:srgbClr val="D01C1F"/>
              </a:solidFill>
              <a:latin typeface="Montserrat"/>
              <a:ea typeface="Open Sans"/>
              <a:cs typeface="Open Sans"/>
            </a:endParaRPr>
          </a:p>
        </p:txBody>
      </p:sp>
    </p:spTree>
    <p:extLst>
      <p:ext uri="{BB962C8B-B14F-4D97-AF65-F5344CB8AC3E}">
        <p14:creationId xmlns:p14="http://schemas.microsoft.com/office/powerpoint/2010/main" val="31838588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379</TotalTime>
  <Words>4883</Words>
  <Application>Microsoft Macintosh PowerPoint</Application>
  <PresentationFormat>Widescreen</PresentationFormat>
  <Paragraphs>383</Paragraphs>
  <Slides>95</Slides>
  <Notes>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95</vt:i4>
      </vt:variant>
    </vt:vector>
  </HeadingPairs>
  <TitlesOfParts>
    <vt:vector size="102" baseType="lpstr">
      <vt:lpstr>Arial</vt:lpstr>
      <vt:lpstr>Avenir Black</vt:lpstr>
      <vt:lpstr>Avenir Book</vt:lpstr>
      <vt:lpstr>Calibri</vt:lpstr>
      <vt:lpstr>Calibri Light</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Smith</dc:creator>
  <cp:lastModifiedBy>Matt Smith</cp:lastModifiedBy>
  <cp:revision>15</cp:revision>
  <dcterms:created xsi:type="dcterms:W3CDTF">2022-02-15T18:26:33Z</dcterms:created>
  <dcterms:modified xsi:type="dcterms:W3CDTF">2022-02-16T16:49:11Z</dcterms:modified>
</cp:coreProperties>
</file>