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2"/>
    <p:restoredTop sz="97030"/>
  </p:normalViewPr>
  <p:slideViewPr>
    <p:cSldViewPr snapToGrid="0" snapToObjects="1">
      <p:cViewPr varScale="1">
        <p:scale>
          <a:sx n="124" d="100"/>
          <a:sy n="124" d="100"/>
        </p:scale>
        <p:origin x="20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91DB-A673-9442-ABE0-863ED027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F2E51-F882-9344-8054-587FBB96F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4A199-D934-2544-81A0-1D08742D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22EE-E27A-7F4A-BBD4-0A8C36B177D2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EDF70-7584-9649-BE45-2C95D665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C113-0618-6740-81FB-C7A0BBA4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F7FA-977E-2B47-95E6-3839725B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1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E814-5EA2-9446-B5D4-1CBFBFA0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9E080-D6DE-8248-81D5-17A8D85ED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478F5-6B25-F448-AF6A-5529727B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22EE-E27A-7F4A-BBD4-0A8C36B177D2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F9EDF-5B3A-1D46-93C3-30C64716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30B66-8B33-0C40-A5A0-25F1F41C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F7FA-977E-2B47-95E6-3839725B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F3594-49D4-624B-B095-5E54B6718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794EA-AE71-9147-A57C-32DD954AD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09E8-7225-D045-9C5F-01E93EE1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22EE-E27A-7F4A-BBD4-0A8C36B177D2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42B30-AD06-0E4C-93A5-3AF6692F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D9EA1-67F1-3944-B4C4-E99475DA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F7FA-977E-2B47-95E6-3839725B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2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48A7-7850-0B48-AAC6-BA1B37A2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E4D9F-38C7-EE45-A8DA-F784F12D8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A369B-DD57-EB41-83FE-06D17861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22EE-E27A-7F4A-BBD4-0A8C36B177D2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6E80B-7638-934E-A554-3FF8E5DF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F884F-8C47-6745-80FB-0BBA4FD0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F7FA-977E-2B47-95E6-3839725B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C111-E5E9-0540-B605-D299B0D7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30211-4C39-0344-B7CF-1C3231C29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BFBD3-34A0-654F-8A52-DB1E481B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22EE-E27A-7F4A-BBD4-0A8C36B177D2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8439E-4279-2043-AF1A-FA0F60FF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24F37-DA12-6D4E-8CB3-FFA59341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F7FA-977E-2B47-95E6-3839725B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8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BDF9-4155-C548-AAEA-F073FCA9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80BC-22FE-CB4D-9CD7-27B766A48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D7078-CE42-9141-B185-D0F41193A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14E32-66D5-DD46-9120-4A7DF464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22EE-E27A-7F4A-BBD4-0A8C36B177D2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52866-BC0E-4549-B7A0-A60CD06C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5D2ED-750F-ED41-9B4F-3F7D4652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F7FA-977E-2B47-95E6-3839725B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8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B255-AFB5-614C-9BC4-CD630A9B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5968C-ADA1-E741-BFA4-0EB988B42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B6DB0-5E6B-D342-B565-E0D7067B3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D6FB3-CA27-A040-A1AA-104D18B14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05B22-5D76-6043-A821-626FF999F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561149-2418-8349-98FF-3B6F67B5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22EE-E27A-7F4A-BBD4-0A8C36B177D2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A3DE6-C923-9B4B-9BFA-A243FC0F4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F69095-DEF0-3B47-A637-41E44BCB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F7FA-977E-2B47-95E6-3839725B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7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07AB-93C1-E844-8BD3-E33801C3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09D1F-88E1-D04C-99AC-8371F137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22EE-E27A-7F4A-BBD4-0A8C36B177D2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C9DFC-78B2-6643-9CC5-87806B52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D519F-30E5-6340-A3A1-6FC62676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F7FA-977E-2B47-95E6-3839725B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9F759-EBE7-854A-89FC-C8AFD0BC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22EE-E27A-7F4A-BBD4-0A8C36B177D2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AAF08-4EE8-1E42-A59A-70500CDD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B3682-C87C-164B-9178-79B6F463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F7FA-977E-2B47-95E6-3839725B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7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D3F8-5C1A-4B44-A18D-0E7FE5D6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6BC3-D88A-1E4C-9E45-F264A1CF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C5138-B403-0E4B-BE4E-0183F1A32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F101D-BE46-9D4F-B023-C7F2D751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22EE-E27A-7F4A-BBD4-0A8C36B177D2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E965E-9528-894D-AC53-7E1FA225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495AB-CDA6-1F4F-85B8-23FE7324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F7FA-977E-2B47-95E6-3839725B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E40B-027B-D644-B8F8-94F65E5B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5B616-5734-6B40-8738-77FA18264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9F35E-FB05-AC4E-A054-F2BC8A890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A7A4C-FCEF-1D42-9FCF-39E1DB21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22EE-E27A-7F4A-BBD4-0A8C36B177D2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54CA7-D0D3-B04F-889A-3A5E64D9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95104-4345-A344-9F76-D546EBA4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F7FA-977E-2B47-95E6-3839725B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2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8AE88-5EA5-6D4A-8FC6-EBFC7D3E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437A7-3547-4142-8911-E9129C76A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83F3D-A632-C144-BB73-A8E5413AE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22EE-E27A-7F4A-BBD4-0A8C36B177D2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AE61A-B71F-4648-8842-93CB84684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D7C6B-AFC9-BD49-BFA2-1E5411306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4F7FA-977E-2B47-95E6-3839725B8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E8F0BF96-E7F4-5547-8BA8-638883CAC74A}"/>
              </a:ext>
            </a:extLst>
          </p:cNvPr>
          <p:cNvSpPr txBox="1">
            <a:spLocks/>
          </p:cNvSpPr>
          <p:nvPr/>
        </p:nvSpPr>
        <p:spPr>
          <a:xfrm>
            <a:off x="736152" y="1723051"/>
            <a:ext cx="7680960" cy="17059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Where did all the homes go?</a:t>
            </a:r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E9CF6ADA-C3A9-8940-9744-8B789D4DF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1" y="5484082"/>
            <a:ext cx="2353891" cy="954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85A550-96F8-EB4E-A6B7-C4A823559CAD}"/>
              </a:ext>
            </a:extLst>
          </p:cNvPr>
          <p:cNvSpPr txBox="1"/>
          <p:nvPr/>
        </p:nvSpPr>
        <p:spPr>
          <a:xfrm>
            <a:off x="736152" y="3429000"/>
            <a:ext cx="577397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Montserrat"/>
                <a:ea typeface="+mn-lt"/>
                <a:cs typeface="+mn-lt"/>
              </a:rPr>
              <a:t>Inventory is alarmingly low. COVID-19 is part of the reason but not the whole reason. </a:t>
            </a:r>
          </a:p>
        </p:txBody>
      </p:sp>
      <p:pic>
        <p:nvPicPr>
          <p:cNvPr id="6" name="Picture 5" descr="A person with his hand on his head&#10;&#10;Description automatically generated with medium confidence">
            <a:extLst>
              <a:ext uri="{FF2B5EF4-FFF2-40B4-BE49-F238E27FC236}">
                <a16:creationId xmlns:a16="http://schemas.microsoft.com/office/drawing/2014/main" id="{B9BC3A5F-9C73-F342-B9BD-EF589E7B7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24" y="2321455"/>
            <a:ext cx="5171661" cy="45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3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Sellers are worried they’ll be homeless if they sell their home. 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Reason #9</a:t>
            </a:r>
          </a:p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Sellers Don’t Have a Home</a:t>
            </a:r>
          </a:p>
        </p:txBody>
      </p:sp>
    </p:spTree>
    <p:extLst>
      <p:ext uri="{BB962C8B-B14F-4D97-AF65-F5344CB8AC3E}">
        <p14:creationId xmlns:p14="http://schemas.microsoft.com/office/powerpoint/2010/main" val="247907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Buyers said “F-It! I’m done!” Whoops, the house already sold. Putting in offer after offer. Rejection after after rejection. It’s like high school all over again. 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Reason #10</a:t>
            </a:r>
          </a:p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Frustrated Buyers</a:t>
            </a:r>
          </a:p>
        </p:txBody>
      </p:sp>
    </p:spTree>
    <p:extLst>
      <p:ext uri="{BB962C8B-B14F-4D97-AF65-F5344CB8AC3E}">
        <p14:creationId xmlns:p14="http://schemas.microsoft.com/office/powerpoint/2010/main" val="207386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E8F0BF96-E7F4-5547-8BA8-638883CAC74A}"/>
              </a:ext>
            </a:extLst>
          </p:cNvPr>
          <p:cNvSpPr txBox="1">
            <a:spLocks/>
          </p:cNvSpPr>
          <p:nvPr/>
        </p:nvSpPr>
        <p:spPr>
          <a:xfrm>
            <a:off x="736152" y="701748"/>
            <a:ext cx="7680960" cy="26370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What is going to make us have more inventory?</a:t>
            </a:r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E9CF6ADA-C3A9-8940-9744-8B789D4DF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1" y="5484082"/>
            <a:ext cx="2353891" cy="9540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85A550-96F8-EB4E-A6B7-C4A823559CAD}"/>
              </a:ext>
            </a:extLst>
          </p:cNvPr>
          <p:cNvSpPr txBox="1"/>
          <p:nvPr/>
        </p:nvSpPr>
        <p:spPr>
          <a:xfrm>
            <a:off x="736152" y="3429000"/>
            <a:ext cx="577397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Montserrat"/>
                <a:ea typeface="+mn-lt"/>
                <a:cs typeface="+mn-lt"/>
              </a:rPr>
              <a:t>How long will the housing shortage last?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C3A5F-9C73-F342-B9BD-EF589E7B78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1394" y="2544501"/>
            <a:ext cx="7139586" cy="43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3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Building supplies have started to go back down. Unemployment offerings stopped or slowed down.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Number #1</a:t>
            </a:r>
          </a:p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Build More Homes</a:t>
            </a:r>
          </a:p>
        </p:txBody>
      </p:sp>
    </p:spTree>
    <p:extLst>
      <p:ext uri="{BB962C8B-B14F-4D97-AF65-F5344CB8AC3E}">
        <p14:creationId xmlns:p14="http://schemas.microsoft.com/office/powerpoint/2010/main" val="44828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Now that the relief opportunity has gone away, foreclosures are likely to happen.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Number #2</a:t>
            </a:r>
          </a:p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Discontinue Forbearance Relief</a:t>
            </a:r>
          </a:p>
        </p:txBody>
      </p:sp>
    </p:spTree>
    <p:extLst>
      <p:ext uri="{BB962C8B-B14F-4D97-AF65-F5344CB8AC3E}">
        <p14:creationId xmlns:p14="http://schemas.microsoft.com/office/powerpoint/2010/main" val="172863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People are more comfortable with people entering their home for open houses and engaging with real estate professionals. </a:t>
            </a:r>
          </a:p>
          <a:p>
            <a:r>
              <a:rPr lang="en-US" sz="2000" dirty="0">
                <a:latin typeface="Montserrat"/>
                <a:ea typeface="+mn-lt"/>
                <a:cs typeface="+mn-lt"/>
              </a:rPr>
              <a:t>Everyone thinks spring is the best time to sell, so it will get better. 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Number #3</a:t>
            </a:r>
          </a:p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Less COVID Fear</a:t>
            </a:r>
          </a:p>
        </p:txBody>
      </p:sp>
    </p:spTree>
    <p:extLst>
      <p:ext uri="{BB962C8B-B14F-4D97-AF65-F5344CB8AC3E}">
        <p14:creationId xmlns:p14="http://schemas.microsoft.com/office/powerpoint/2010/main" val="325294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D05DEF-E984-5A43-A5FF-2AD14243A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0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Last year interest rate around 3.11% for a 30-year mortgage.</a:t>
            </a:r>
          </a:p>
          <a:p>
            <a:r>
              <a:rPr lang="en-US" sz="2000" dirty="0">
                <a:latin typeface="Montserrat"/>
                <a:ea typeface="+mn-lt"/>
                <a:cs typeface="+mn-lt"/>
              </a:rPr>
              <a:t>Lots of people refinanced with no plans to sell.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Reason #1:</a:t>
            </a:r>
          </a:p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Low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101267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Many were less concerned with commute time.</a:t>
            </a:r>
          </a:p>
          <a:p>
            <a:r>
              <a:rPr lang="en-US" sz="2000" dirty="0">
                <a:latin typeface="Montserrat"/>
                <a:ea typeface="+mn-lt"/>
                <a:cs typeface="+mn-lt"/>
              </a:rPr>
              <a:t>GEICO declared they were not going back to work in the office.</a:t>
            </a:r>
          </a:p>
          <a:p>
            <a:r>
              <a:rPr lang="en-US" sz="2000" dirty="0">
                <a:latin typeface="Montserrat"/>
                <a:ea typeface="+mn-lt"/>
                <a:cs typeface="+mn-lt"/>
              </a:rPr>
              <a:t>Many people invested in their home office space.</a:t>
            </a:r>
          </a:p>
          <a:p>
            <a:r>
              <a:rPr lang="en-US" sz="2000" dirty="0">
                <a:latin typeface="Montserrat"/>
                <a:ea typeface="+mn-lt"/>
                <a:cs typeface="+mn-lt"/>
              </a:rPr>
              <a:t>If your job is 2 hours away from your dream home… no problem if it’s remote!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Reason #2:</a:t>
            </a:r>
          </a:p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Remote Work Becomes the Norm</a:t>
            </a:r>
          </a:p>
        </p:txBody>
      </p:sp>
    </p:spTree>
    <p:extLst>
      <p:ext uri="{BB962C8B-B14F-4D97-AF65-F5344CB8AC3E}">
        <p14:creationId xmlns:p14="http://schemas.microsoft.com/office/powerpoint/2010/main" val="109249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Those who didn’t have to commute to work anymore often chose to move to places more cost-friendly (leaving California).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Reason #3</a:t>
            </a:r>
          </a:p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Cross-State Moving</a:t>
            </a:r>
          </a:p>
        </p:txBody>
      </p:sp>
    </p:spTree>
    <p:extLst>
      <p:ext uri="{BB962C8B-B14F-4D97-AF65-F5344CB8AC3E}">
        <p14:creationId xmlns:p14="http://schemas.microsoft.com/office/powerpoint/2010/main" val="348549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Permits for new builds were down by 25% in 2020.</a:t>
            </a:r>
          </a:p>
          <a:p>
            <a:r>
              <a:rPr lang="en-US" sz="2000" dirty="0">
                <a:latin typeface="Montserrat"/>
                <a:ea typeface="+mn-lt"/>
                <a:cs typeface="+mn-lt"/>
              </a:rPr>
              <a:t>Price of building supply costs went up.</a:t>
            </a:r>
          </a:p>
          <a:p>
            <a:r>
              <a:rPr lang="en-US" sz="2000" dirty="0">
                <a:latin typeface="Montserrat"/>
                <a:ea typeface="+mn-lt"/>
                <a:cs typeface="+mn-lt"/>
              </a:rPr>
              <a:t>Lack of labor due to workers could stay home, drink a beer, and collect Unemployment.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Reason #4</a:t>
            </a:r>
          </a:p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Lack of New Construction </a:t>
            </a:r>
          </a:p>
        </p:txBody>
      </p:sp>
    </p:spTree>
    <p:extLst>
      <p:ext uri="{BB962C8B-B14F-4D97-AF65-F5344CB8AC3E}">
        <p14:creationId xmlns:p14="http://schemas.microsoft.com/office/powerpoint/2010/main" val="93688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Reasonably, people were afraid of others trampling through their home with germs and virus potential.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Reason #5</a:t>
            </a:r>
          </a:p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COVID-19 </a:t>
            </a:r>
          </a:p>
        </p:txBody>
      </p:sp>
    </p:spTree>
    <p:extLst>
      <p:ext uri="{BB962C8B-B14F-4D97-AF65-F5344CB8AC3E}">
        <p14:creationId xmlns:p14="http://schemas.microsoft.com/office/powerpoint/2010/main" val="324096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Seizing the opportunity of low interest rates, many purchased additional homes as investment properties to rent out to tenants or via platforms like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AirBNB</a:t>
            </a:r>
            <a:r>
              <a:rPr lang="en-US" sz="2000" dirty="0">
                <a:latin typeface="Montserrat"/>
                <a:ea typeface="+mn-lt"/>
                <a:cs typeface="+mn-lt"/>
              </a:rPr>
              <a:t>.</a:t>
            </a:r>
          </a:p>
          <a:p>
            <a:r>
              <a:rPr lang="en-US" sz="2000" dirty="0">
                <a:latin typeface="Montserrat"/>
                <a:ea typeface="+mn-lt"/>
                <a:cs typeface="+mn-lt"/>
              </a:rPr>
              <a:t>“Why not have more of my homes? My own rental?” Make quoted graphic of person saying this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Reason #6</a:t>
            </a:r>
          </a:p>
          <a:p>
            <a:pPr algn="l"/>
            <a:r>
              <a:rPr lang="en-US" sz="4500" b="1" dirty="0" err="1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AirBNB</a:t>
            </a:r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 and Investment Properties</a:t>
            </a:r>
          </a:p>
        </p:txBody>
      </p:sp>
    </p:spTree>
    <p:extLst>
      <p:ext uri="{BB962C8B-B14F-4D97-AF65-F5344CB8AC3E}">
        <p14:creationId xmlns:p14="http://schemas.microsoft.com/office/powerpoint/2010/main" val="30002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Local investors and outside investors from places like China are buying up the inventory. AND IN CASH!!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Reason #7</a:t>
            </a:r>
          </a:p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More Investors</a:t>
            </a:r>
          </a:p>
        </p:txBody>
      </p:sp>
    </p:spTree>
    <p:extLst>
      <p:ext uri="{BB962C8B-B14F-4D97-AF65-F5344CB8AC3E}">
        <p14:creationId xmlns:p14="http://schemas.microsoft.com/office/powerpoint/2010/main" val="14910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8A5F8-D06D-8342-8190-2E94A1C500B5}"/>
              </a:ext>
            </a:extLst>
          </p:cNvPr>
          <p:cNvSpPr txBox="1"/>
          <p:nvPr/>
        </p:nvSpPr>
        <p:spPr>
          <a:xfrm>
            <a:off x="890177" y="3542007"/>
            <a:ext cx="1032484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Montserrat"/>
                <a:ea typeface="+mn-lt"/>
                <a:cs typeface="+mn-lt"/>
              </a:rPr>
              <a:t>People could go months without paying their mortgage, so why leave? 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013DB-AE73-E746-90EF-D4B676D5C53E}"/>
              </a:ext>
            </a:extLst>
          </p:cNvPr>
          <p:cNvSpPr txBox="1">
            <a:spLocks/>
          </p:cNvSpPr>
          <p:nvPr/>
        </p:nvSpPr>
        <p:spPr>
          <a:xfrm>
            <a:off x="796138" y="817367"/>
            <a:ext cx="10599724" cy="266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Reason #8</a:t>
            </a:r>
          </a:p>
          <a:p>
            <a:pPr algn="l"/>
            <a:r>
              <a:rPr lang="en-US" sz="4500" b="1" dirty="0">
                <a:solidFill>
                  <a:srgbClr val="4B878B"/>
                </a:solidFill>
                <a:latin typeface="Montserrat"/>
                <a:ea typeface="Open Sans"/>
                <a:cs typeface="Open Sans"/>
              </a:rPr>
              <a:t>Mortgage Forbearance Relief </a:t>
            </a:r>
          </a:p>
        </p:txBody>
      </p:sp>
    </p:spTree>
    <p:extLst>
      <p:ext uri="{BB962C8B-B14F-4D97-AF65-F5344CB8AC3E}">
        <p14:creationId xmlns:p14="http://schemas.microsoft.com/office/powerpoint/2010/main" val="4092676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459</Words>
  <Application>Microsoft Macintosh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Smith</dc:creator>
  <cp:lastModifiedBy>Matt Smith</cp:lastModifiedBy>
  <cp:revision>2</cp:revision>
  <dcterms:created xsi:type="dcterms:W3CDTF">2022-02-16T14:09:12Z</dcterms:created>
  <dcterms:modified xsi:type="dcterms:W3CDTF">2022-02-16T14:46:06Z</dcterms:modified>
</cp:coreProperties>
</file>