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21" r:id="rId3"/>
    <p:sldId id="287" r:id="rId4"/>
    <p:sldId id="322" r:id="rId5"/>
    <p:sldId id="323" r:id="rId6"/>
    <p:sldId id="324" r:id="rId7"/>
    <p:sldId id="368" r:id="rId8"/>
    <p:sldId id="337" r:id="rId9"/>
    <p:sldId id="338" r:id="rId10"/>
    <p:sldId id="340" r:id="rId11"/>
    <p:sldId id="326" r:id="rId12"/>
    <p:sldId id="327" r:id="rId13"/>
    <p:sldId id="349" r:id="rId14"/>
    <p:sldId id="313" r:id="rId15"/>
    <p:sldId id="314" r:id="rId16"/>
    <p:sldId id="315" r:id="rId17"/>
    <p:sldId id="258" r:id="rId18"/>
    <p:sldId id="259" r:id="rId19"/>
    <p:sldId id="262" r:id="rId20"/>
    <p:sldId id="329" r:id="rId21"/>
    <p:sldId id="328" r:id="rId22"/>
    <p:sldId id="367" r:id="rId23"/>
    <p:sldId id="308" r:id="rId24"/>
    <p:sldId id="331" r:id="rId25"/>
    <p:sldId id="341" r:id="rId26"/>
    <p:sldId id="343" r:id="rId27"/>
    <p:sldId id="366" r:id="rId28"/>
    <p:sldId id="347" r:id="rId29"/>
    <p:sldId id="348" r:id="rId30"/>
    <p:sldId id="333" r:id="rId31"/>
    <p:sldId id="365" r:id="rId32"/>
    <p:sldId id="305" r:id="rId33"/>
    <p:sldId id="2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12" userDrawn="1">
          <p15:clr>
            <a:srgbClr val="A4A3A4"/>
          </p15:clr>
        </p15:guide>
        <p15:guide id="4" pos="840" userDrawn="1">
          <p15:clr>
            <a:srgbClr val="A4A3A4"/>
          </p15:clr>
        </p15:guide>
        <p15:guide id="5" pos="6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5D5D"/>
    <a:srgbClr val="4B878B"/>
    <a:srgbClr val="F3E2DD"/>
    <a:srgbClr val="E6CA68"/>
    <a:srgbClr val="94C1C6"/>
    <a:srgbClr val="BFA034"/>
    <a:srgbClr val="D01C1F"/>
    <a:srgbClr val="68C2D4"/>
    <a:srgbClr val="D5D3D0"/>
    <a:srgbClr val="EE9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0"/>
    <p:restoredTop sz="94545"/>
  </p:normalViewPr>
  <p:slideViewPr>
    <p:cSldViewPr snapToGrid="0" snapToObjects="1">
      <p:cViewPr varScale="1">
        <p:scale>
          <a:sx n="111" d="100"/>
          <a:sy n="111" d="100"/>
        </p:scale>
        <p:origin x="570" y="108"/>
      </p:cViewPr>
      <p:guideLst>
        <p:guide orient="horz" pos="2160"/>
        <p:guide pos="3840"/>
        <p:guide orient="horz" pos="312"/>
        <p:guide pos="840"/>
        <p:guide pos="6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01C1F"/>
            </a:solidFill>
            <a:ln>
              <a:noFill/>
            </a:ln>
          </c:spPr>
          <c:dPt>
            <c:idx val="0"/>
            <c:bubble3D val="0"/>
            <c:spPr>
              <a:solidFill>
                <a:srgbClr val="94C1C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4-47FB-EC45-BC11-08E64B619E71}"/>
              </c:ext>
            </c:extLst>
          </c:dPt>
          <c:dPt>
            <c:idx val="1"/>
            <c:bubble3D val="0"/>
            <c:spPr>
              <a:solidFill>
                <a:srgbClr val="D01C1F"/>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47FB-EC45-BC11-08E64B619E71}"/>
              </c:ext>
            </c:extLst>
          </c:dPt>
          <c:dPt>
            <c:idx val="2"/>
            <c:bubble3D val="0"/>
            <c:spPr>
              <a:solidFill>
                <a:srgbClr val="BFA03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47FB-EC45-BC11-08E64B619E71}"/>
              </c:ext>
            </c:extLst>
          </c:dPt>
          <c:dPt>
            <c:idx val="3"/>
            <c:bubble3D val="0"/>
            <c:spPr>
              <a:solidFill>
                <a:srgbClr val="F3E2DD"/>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6-47FB-EC45-BC11-08E64B619E71}"/>
              </c:ext>
            </c:extLst>
          </c:dPt>
          <c:dPt>
            <c:idx val="4"/>
            <c:bubble3D val="0"/>
            <c:spPr>
              <a:solidFill>
                <a:srgbClr val="4B878B"/>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47FB-EC45-BC11-08E64B619E71}"/>
              </c:ext>
            </c:extLst>
          </c:dPt>
          <c:dPt>
            <c:idx val="5"/>
            <c:bubble3D val="0"/>
            <c:spPr>
              <a:solidFill>
                <a:srgbClr val="E6CA68"/>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2-47FB-EC45-BC11-08E64B619E71}"/>
              </c:ext>
            </c:extLst>
          </c:dPt>
          <c:dLbls>
            <c:dLbl>
              <c:idx val="0"/>
              <c:layout/>
              <c:tx>
                <c:rich>
                  <a:bodyPr/>
                  <a:lstStyle/>
                  <a:p>
                    <a:fld id="{81FCFEE5-2E76-8341-BDBD-F0FF86A79C6F}" type="CELLRANGE">
                      <a:rPr lang="en-US" smtClean="0"/>
                      <a:pPr/>
                      <a:t>[CELLRANGE]</a:t>
                    </a:fld>
                    <a:r>
                      <a:rPr lang="en-US"/>
                      <a:t>K</a:t>
                    </a:r>
                  </a:p>
                </c:rich>
              </c:tx>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4-47FB-EC45-BC11-08E64B619E71}"/>
                </c:ext>
                <c:ext xmlns:c15="http://schemas.microsoft.com/office/drawing/2012/chart" uri="{CE6537A1-D6FC-4f65-9D91-7224C49458BB}">
                  <c15:layout/>
                  <c15:dlblFieldTable/>
                  <c15:showDataLabelsRange val="1"/>
                </c:ext>
              </c:extLst>
            </c:dLbl>
            <c:dLbl>
              <c:idx val="1"/>
              <c:layout/>
              <c:tx>
                <c:rich>
                  <a:bodyPr/>
                  <a:lstStyle/>
                  <a:p>
                    <a:fld id="{C8793BEA-E403-F34E-8EA2-35A2FCD13507}" type="CELLRANGE">
                      <a:rPr lang="en-US" smtClean="0"/>
                      <a:pPr/>
                      <a:t>[CELLRANGE]</a:t>
                    </a:fld>
                    <a:r>
                      <a:rPr lang="en-US"/>
                      <a:t>K</a:t>
                    </a:r>
                  </a:p>
                </c:rich>
              </c:tx>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7-47FB-EC45-BC11-08E64B619E71}"/>
                </c:ext>
                <c:ext xmlns:c15="http://schemas.microsoft.com/office/drawing/2012/chart" uri="{CE6537A1-D6FC-4f65-9D91-7224C49458BB}">
                  <c15:layout/>
                  <c15:dlblFieldTable/>
                  <c15:showDataLabelsRange val="1"/>
                </c:ext>
              </c:extLst>
            </c:dLbl>
            <c:dLbl>
              <c:idx val="2"/>
              <c:layout/>
              <c:tx>
                <c:rich>
                  <a:bodyPr/>
                  <a:lstStyle/>
                  <a:p>
                    <a:fld id="{BA00CE55-BF45-7746-8BA9-2D2911837823}" type="CELLRANGE">
                      <a:rPr lang="en-US" smtClean="0"/>
                      <a:pPr/>
                      <a:t>[CELLRANGE]</a:t>
                    </a:fld>
                    <a:r>
                      <a:rPr lang="en-US"/>
                      <a:t>K</a:t>
                    </a:r>
                  </a:p>
                </c:rich>
              </c:tx>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3-47FB-EC45-BC11-08E64B619E71}"/>
                </c:ext>
                <c:ext xmlns:c15="http://schemas.microsoft.com/office/drawing/2012/chart" uri="{CE6537A1-D6FC-4f65-9D91-7224C49458BB}">
                  <c15:layout/>
                  <c15:dlblFieldTable/>
                  <c15:showDataLabelsRange val="1"/>
                </c:ext>
              </c:extLst>
            </c:dLbl>
            <c:dLbl>
              <c:idx val="3"/>
              <c:layout/>
              <c:tx>
                <c:rich>
                  <a:bodyPr/>
                  <a:lstStyle/>
                  <a:p>
                    <a:fld id="{F0DE7086-91A5-524B-8268-0221840340F0}" type="CELLRANGE">
                      <a:rPr lang="en-US" smtClean="0"/>
                      <a:pPr/>
                      <a:t>[CELLRANGE]</a:t>
                    </a:fld>
                    <a:r>
                      <a:rPr lang="en-US"/>
                      <a:t>K</a:t>
                    </a:r>
                  </a:p>
                </c:rich>
              </c:tx>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6-47FB-EC45-BC11-08E64B619E71}"/>
                </c:ext>
                <c:ext xmlns:c15="http://schemas.microsoft.com/office/drawing/2012/chart" uri="{CE6537A1-D6FC-4f65-9D91-7224C49458BB}">
                  <c15:layout/>
                  <c15:dlblFieldTable/>
                  <c15:showDataLabelsRange val="1"/>
                </c:ext>
              </c:extLst>
            </c:dLbl>
            <c:dLbl>
              <c:idx val="4"/>
              <c:layout/>
              <c:tx>
                <c:rich>
                  <a:bodyPr/>
                  <a:lstStyle/>
                  <a:p>
                    <a:fld id="{AA3A96E6-1FFD-6446-8CE1-85D758E2CF4B}" type="CELLRANGE">
                      <a:rPr lang="en-US" smtClean="0"/>
                      <a:pPr/>
                      <a:t>[CELLRANGE]</a:t>
                    </a:fld>
                    <a:r>
                      <a:rPr lang="en-US"/>
                      <a:t>K</a:t>
                    </a:r>
                  </a:p>
                </c:rich>
              </c:tx>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5-47FB-EC45-BC11-08E64B619E71}"/>
                </c:ext>
                <c:ext xmlns:c15="http://schemas.microsoft.com/office/drawing/2012/chart" uri="{CE6537A1-D6FC-4f65-9D91-7224C49458BB}">
                  <c15:layout/>
                  <c15:dlblFieldTable/>
                  <c15:showDataLabelsRange val="1"/>
                </c:ext>
              </c:extLst>
            </c:dLbl>
            <c:dLbl>
              <c:idx val="5"/>
              <c:layout/>
              <c:tx>
                <c:rich>
                  <a:bodyPr/>
                  <a:lstStyle/>
                  <a:p>
                    <a:fld id="{A8663F42-48AC-8F42-8AFB-D375116E0B66}" type="CELLRANGE">
                      <a:rPr lang="en-US" smtClean="0"/>
                      <a:pPr/>
                      <a:t>[CELLRANGE]</a:t>
                    </a:fld>
                    <a:r>
                      <a:rPr lang="en-US"/>
                      <a:t>K</a:t>
                    </a:r>
                  </a:p>
                </c:rich>
              </c:tx>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2-47FB-EC45-BC11-08E64B619E71}"/>
                </c:ex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howDataLabelsRange val="1"/>
              </c:ext>
            </c:extLst>
          </c:dLbls>
          <c:cat>
            <c:strRef>
              <c:f>Sheet1!$A$2:$A$7</c:f>
              <c:strCache>
                <c:ptCount val="4"/>
                <c:pt idx="0">
                  <c:v>Circle Leader
Brokers</c:v>
                </c:pt>
                <c:pt idx="1">
                  <c:v>2nd Qtr</c:v>
                </c:pt>
                <c:pt idx="2">
                  <c:v>3rd Qtr</c:v>
                </c:pt>
                <c:pt idx="3">
                  <c:v>4th Qtr</c:v>
                </c:pt>
              </c:strCache>
            </c:strRef>
          </c:cat>
          <c:val>
            <c:numRef>
              <c:f>Sheet1!$B$2:$B$7</c:f>
              <c:numCache>
                <c:formatCode>"$"#,##0</c:formatCode>
                <c:ptCount val="6"/>
                <c:pt idx="0">
                  <c:v>150</c:v>
                </c:pt>
                <c:pt idx="1">
                  <c:v>200</c:v>
                </c:pt>
                <c:pt idx="2">
                  <c:v>200</c:v>
                </c:pt>
                <c:pt idx="3">
                  <c:v>150</c:v>
                </c:pt>
                <c:pt idx="4">
                  <c:v>150</c:v>
                </c:pt>
                <c:pt idx="5">
                  <c:v>150</c:v>
                </c:pt>
              </c:numCache>
            </c:numRef>
          </c:val>
          <c:extLst xmlns:c16r2="http://schemas.microsoft.com/office/drawing/2015/06/chart">
            <c:ext xmlns:c16="http://schemas.microsoft.com/office/drawing/2014/chart" uri="{C3380CC4-5D6E-409C-BE32-E72D297353CC}">
              <c16:uniqueId val="{00000000-47FB-EC45-BC11-08E64B619E71}"/>
            </c:ext>
            <c:ext xmlns:c15="http://schemas.microsoft.com/office/drawing/2012/chart" uri="{02D57815-91ED-43cb-92C2-25804820EDAC}">
              <c15:datalabelsRange>
                <c15:f>Sheet1!$B$2:$B$7</c15:f>
                <c15:dlblRangeCache>
                  <c:ptCount val="6"/>
                  <c:pt idx="0">
                    <c:v>$150</c:v>
                  </c:pt>
                  <c:pt idx="1">
                    <c:v>$200</c:v>
                  </c:pt>
                  <c:pt idx="2">
                    <c:v>$200</c:v>
                  </c:pt>
                  <c:pt idx="3">
                    <c:v>$150</c:v>
                  </c:pt>
                  <c:pt idx="4">
                    <c:v>$150</c:v>
                  </c:pt>
                  <c:pt idx="5">
                    <c:v>$150</c:v>
                  </c:pt>
                </c15:dlblRangeCache>
              </c15:datalabelsRang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AE122-B841-4748-9D9A-0D37039A7B9E}"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C0BB2-AC78-964A-8E57-65C3F1891791}" type="slidenum">
              <a:rPr lang="en-US" smtClean="0"/>
              <a:t>‹#›</a:t>
            </a:fld>
            <a:endParaRPr lang="en-US"/>
          </a:p>
        </p:txBody>
      </p:sp>
    </p:spTree>
    <p:extLst>
      <p:ext uri="{BB962C8B-B14F-4D97-AF65-F5344CB8AC3E}">
        <p14:creationId xmlns:p14="http://schemas.microsoft.com/office/powerpoint/2010/main" val="180523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C0BB2-AC78-964A-8E57-65C3F1891791}" type="slidenum">
              <a:rPr lang="en-US" smtClean="0"/>
              <a:t>3</a:t>
            </a:fld>
            <a:endParaRPr lang="en-US"/>
          </a:p>
        </p:txBody>
      </p:sp>
    </p:spTree>
    <p:extLst>
      <p:ext uri="{BB962C8B-B14F-4D97-AF65-F5344CB8AC3E}">
        <p14:creationId xmlns:p14="http://schemas.microsoft.com/office/powerpoint/2010/main" val="315856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C0BB2-AC78-964A-8E57-65C3F1891791}" type="slidenum">
              <a:rPr lang="en-US" smtClean="0"/>
              <a:t>5</a:t>
            </a:fld>
            <a:endParaRPr lang="en-US"/>
          </a:p>
        </p:txBody>
      </p:sp>
    </p:spTree>
    <p:extLst>
      <p:ext uri="{BB962C8B-B14F-4D97-AF65-F5344CB8AC3E}">
        <p14:creationId xmlns:p14="http://schemas.microsoft.com/office/powerpoint/2010/main" val="340749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C0BB2-AC78-964A-8E57-65C3F1891791}" type="slidenum">
              <a:rPr lang="en-US" smtClean="0"/>
              <a:t>11</a:t>
            </a:fld>
            <a:endParaRPr lang="en-US"/>
          </a:p>
        </p:txBody>
      </p:sp>
    </p:spTree>
    <p:extLst>
      <p:ext uri="{BB962C8B-B14F-4D97-AF65-F5344CB8AC3E}">
        <p14:creationId xmlns:p14="http://schemas.microsoft.com/office/powerpoint/2010/main" val="110576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C0BB2-AC78-964A-8E57-65C3F1891791}" type="slidenum">
              <a:rPr lang="en-US" smtClean="0"/>
              <a:t>13</a:t>
            </a:fld>
            <a:endParaRPr lang="en-US"/>
          </a:p>
        </p:txBody>
      </p:sp>
    </p:spTree>
    <p:extLst>
      <p:ext uri="{BB962C8B-B14F-4D97-AF65-F5344CB8AC3E}">
        <p14:creationId xmlns:p14="http://schemas.microsoft.com/office/powerpoint/2010/main" val="1197896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C0BB2-AC78-964A-8E57-65C3F1891791}" type="slidenum">
              <a:rPr lang="en-US" smtClean="0"/>
              <a:t>28</a:t>
            </a:fld>
            <a:endParaRPr lang="en-US"/>
          </a:p>
        </p:txBody>
      </p:sp>
    </p:spTree>
    <p:extLst>
      <p:ext uri="{BB962C8B-B14F-4D97-AF65-F5344CB8AC3E}">
        <p14:creationId xmlns:p14="http://schemas.microsoft.com/office/powerpoint/2010/main" val="2714657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C0BB2-AC78-964A-8E57-65C3F1891791}" type="slidenum">
              <a:rPr lang="en-US" smtClean="0"/>
              <a:t>31</a:t>
            </a:fld>
            <a:endParaRPr lang="en-US"/>
          </a:p>
        </p:txBody>
      </p:sp>
    </p:spTree>
    <p:extLst>
      <p:ext uri="{BB962C8B-B14F-4D97-AF65-F5344CB8AC3E}">
        <p14:creationId xmlns:p14="http://schemas.microsoft.com/office/powerpoint/2010/main" val="127700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08D47F-9877-6847-B3F6-DA61D8545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E4AB16-13E1-3E4D-ACB9-51355497D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896A05C-AD19-3246-A44F-81EF33BE128C}"/>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5" name="Footer Placeholder 4">
            <a:extLst>
              <a:ext uri="{FF2B5EF4-FFF2-40B4-BE49-F238E27FC236}">
                <a16:creationId xmlns:a16="http://schemas.microsoft.com/office/drawing/2014/main" xmlns="" id="{465D2482-E093-BD40-B14A-677A2D68F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04434A-59D6-3F4D-B43B-B9B1636BCF08}"/>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72860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E53F2F-8D36-3241-A777-6308982353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A64A8FE-E25F-EC48-AD92-9C8E908D46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FEB0D8-BBA8-E742-A4C0-E3FE76567D52}"/>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5" name="Footer Placeholder 4">
            <a:extLst>
              <a:ext uri="{FF2B5EF4-FFF2-40B4-BE49-F238E27FC236}">
                <a16:creationId xmlns:a16="http://schemas.microsoft.com/office/drawing/2014/main" xmlns="" id="{BAF28961-224E-1C48-9506-49E8D5CAE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D533D8-7D14-8646-9B22-35B72B432A0D}"/>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138133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72FE24-E6AE-CD4D-80A7-FD4703B2F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F602986-A142-514A-B156-69DBAB2CDF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5AA265-9C77-994E-9C31-49395B5C5B47}"/>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5" name="Footer Placeholder 4">
            <a:extLst>
              <a:ext uri="{FF2B5EF4-FFF2-40B4-BE49-F238E27FC236}">
                <a16:creationId xmlns:a16="http://schemas.microsoft.com/office/drawing/2014/main" xmlns="" id="{82628E0D-2AB8-174F-B56B-FFF46C2F1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30E5FA-DCBE-B74E-885B-91FFF9A4667A}"/>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83255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54A184-0DD5-1146-AFB9-30E8D7250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D201F8C-F2D9-5644-A04D-52120AFE8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F7CA78-B583-3240-A10C-19BC3F2AA32F}"/>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5" name="Footer Placeholder 4">
            <a:extLst>
              <a:ext uri="{FF2B5EF4-FFF2-40B4-BE49-F238E27FC236}">
                <a16:creationId xmlns:a16="http://schemas.microsoft.com/office/drawing/2014/main" xmlns="" id="{ABA9B52F-E39E-E243-8FDE-5D6B88930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C32845-DC55-2545-9CCA-B3286B0BB8CF}"/>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129760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6FFE6C-9289-554B-BDE8-6166D3E408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0FF539-ECD4-2648-BA7C-9013F0464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C858206-9336-D24A-9C3A-ED29CF596CD4}"/>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5" name="Footer Placeholder 4">
            <a:extLst>
              <a:ext uri="{FF2B5EF4-FFF2-40B4-BE49-F238E27FC236}">
                <a16:creationId xmlns:a16="http://schemas.microsoft.com/office/drawing/2014/main" xmlns="" id="{E598CE41-AC0B-FF41-B9FC-EA5C4965F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84BE29-D6B1-074C-886C-4E158046AE0C}"/>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99113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003625-AFDA-6140-AE78-47D0EEBF2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9BA18D-1310-D84E-AE16-36A3981AAC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0B865C-6636-0846-8242-1EB9B59B2C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7F55C0-8067-9F4F-8C0E-17817DE5610A}"/>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6" name="Footer Placeholder 5">
            <a:extLst>
              <a:ext uri="{FF2B5EF4-FFF2-40B4-BE49-F238E27FC236}">
                <a16:creationId xmlns:a16="http://schemas.microsoft.com/office/drawing/2014/main" xmlns="" id="{658ECAD2-56AD-4149-85BA-ABC74EF1D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999E4C1-BD4D-0546-B4B5-E5E96ACEB431}"/>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174064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826456-0CED-0E4C-AE18-923FF60AE7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3BD3B6-89AF-BA40-BA3D-7A891B1CE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A2CA42F-4E36-144E-83E8-E9C02B645D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E3654-D0AA-5A46-80E0-CDD34036FA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434143-9F8E-5140-84ED-B66AC8E080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1BA79B8-76C6-E24A-B3C5-B876AC292228}"/>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8" name="Footer Placeholder 7">
            <a:extLst>
              <a:ext uri="{FF2B5EF4-FFF2-40B4-BE49-F238E27FC236}">
                <a16:creationId xmlns:a16="http://schemas.microsoft.com/office/drawing/2014/main" xmlns="" id="{D1062066-146A-E945-B87F-1630DBB25E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D2D84EA-59AB-7246-8CE9-9BB39BF181FB}"/>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739932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9BCA7-0B32-BC4B-B975-BF057E0FAD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8003D05-B133-0641-8183-25A37FD39AA3}"/>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4" name="Footer Placeholder 3">
            <a:extLst>
              <a:ext uri="{FF2B5EF4-FFF2-40B4-BE49-F238E27FC236}">
                <a16:creationId xmlns:a16="http://schemas.microsoft.com/office/drawing/2014/main" xmlns="" id="{5792CCAE-3BE0-AA45-B4EF-88922A37B9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91B2410-715F-354C-AE02-A07D995113AE}"/>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420353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E8733A3-9DF4-D14A-8C63-DDA823193B34}"/>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3" name="Footer Placeholder 2">
            <a:extLst>
              <a:ext uri="{FF2B5EF4-FFF2-40B4-BE49-F238E27FC236}">
                <a16:creationId xmlns:a16="http://schemas.microsoft.com/office/drawing/2014/main" xmlns="" id="{5472A3DF-A98C-5F4B-8837-E80CF4A97B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BCC9FFF-6F9B-1849-A3E0-9F0FC91AADC3}"/>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34598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6B8F5-8AF0-CC48-BB14-CC4307A8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C3571E5-5915-F646-967C-88954A58B7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52630CC-4EF9-2C4F-9F45-E3AAF7B8E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EE5DB3-14A2-7E4B-B170-534147C78DE2}"/>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6" name="Footer Placeholder 5">
            <a:extLst>
              <a:ext uri="{FF2B5EF4-FFF2-40B4-BE49-F238E27FC236}">
                <a16:creationId xmlns:a16="http://schemas.microsoft.com/office/drawing/2014/main" xmlns="" id="{42071093-626B-5441-A058-C46ABB9DA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4AEEEC1-5C08-D34B-880F-F52EA7AF2E1D}"/>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36702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A026E-A2A1-4E44-A297-8C6B40B40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129C57-ECA4-6144-A0C8-41CBA41B5D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E69ADA3-969F-9247-8CBA-D4E5C0EFF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18B1A8-9371-B54B-A9D5-BA3EBAA06D6F}"/>
              </a:ext>
            </a:extLst>
          </p:cNvPr>
          <p:cNvSpPr>
            <a:spLocks noGrp="1"/>
          </p:cNvSpPr>
          <p:nvPr>
            <p:ph type="dt" sz="half" idx="10"/>
          </p:nvPr>
        </p:nvSpPr>
        <p:spPr/>
        <p:txBody>
          <a:bodyPr/>
          <a:lstStyle/>
          <a:p>
            <a:fld id="{A380E466-642B-2346-8A96-13DD9C4F6600}" type="datetimeFigureOut">
              <a:rPr lang="en-US" smtClean="0"/>
              <a:t>8/14/2024</a:t>
            </a:fld>
            <a:endParaRPr lang="en-US"/>
          </a:p>
        </p:txBody>
      </p:sp>
      <p:sp>
        <p:nvSpPr>
          <p:cNvPr id="6" name="Footer Placeholder 5">
            <a:extLst>
              <a:ext uri="{FF2B5EF4-FFF2-40B4-BE49-F238E27FC236}">
                <a16:creationId xmlns:a16="http://schemas.microsoft.com/office/drawing/2014/main" xmlns="" id="{2B9BE02C-8C84-FB47-B669-FF6F6547C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92483C-8176-3D49-8A73-D972CB02A1AB}"/>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5797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4EB2A7-4A87-9B44-B085-995B07719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DC633C9-E976-2C47-B155-6F42D8437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BBE7C4-1D9E-F249-BDDD-D715B3E9E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0E466-642B-2346-8A96-13DD9C4F6600}" type="datetimeFigureOut">
              <a:rPr lang="en-US" smtClean="0"/>
              <a:t>8/14/2024</a:t>
            </a:fld>
            <a:endParaRPr lang="en-US"/>
          </a:p>
        </p:txBody>
      </p:sp>
      <p:sp>
        <p:nvSpPr>
          <p:cNvPr id="5" name="Footer Placeholder 4">
            <a:extLst>
              <a:ext uri="{FF2B5EF4-FFF2-40B4-BE49-F238E27FC236}">
                <a16:creationId xmlns:a16="http://schemas.microsoft.com/office/drawing/2014/main" xmlns="" id="{50D9C71B-A8F3-4F43-BB9A-7E33311F7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D16014-8C0A-BA41-A5D5-FE86CE4D5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DD6EF-8D75-7C40-A86E-8A627390D299}" type="slidenum">
              <a:rPr lang="en-US" smtClean="0"/>
              <a:t>‹#›</a:t>
            </a:fld>
            <a:endParaRPr lang="en-US"/>
          </a:p>
        </p:txBody>
      </p:sp>
    </p:spTree>
    <p:extLst>
      <p:ext uri="{BB962C8B-B14F-4D97-AF65-F5344CB8AC3E}">
        <p14:creationId xmlns:p14="http://schemas.microsoft.com/office/powerpoint/2010/main" val="2833514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D683AE6-333A-9240-A5CE-DC14EB3CB3A2}"/>
              </a:ext>
              <a:ext uri="{C183D7F6-B498-43B3-948B-1728B52AA6E4}">
                <adec:decorative xmlns:adec="http://schemas.microsoft.com/office/drawing/2017/decorative" xmlns="" val="1"/>
              </a:ext>
            </a:extLst>
          </p:cNvPr>
          <p:cNvPicPr>
            <a:picLocks noChangeAspect="1"/>
          </p:cNvPicPr>
          <p:nvPr/>
        </p:nvPicPr>
        <p:blipFill rotWithShape="1">
          <a:blip r:embed="rId2"/>
          <a:srcRect l="9421" t="2550" r="16826" b="35220"/>
          <a:stretch/>
        </p:blipFill>
        <p:spPr>
          <a:xfrm>
            <a:off x="0" y="1"/>
            <a:ext cx="12192000" cy="6857999"/>
          </a:xfrm>
          <a:prstGeom prst="rect">
            <a:avLst/>
          </a:prstGeom>
        </p:spPr>
      </p:pic>
      <p:sp>
        <p:nvSpPr>
          <p:cNvPr id="17" name="Subtitle 2">
            <a:extLst>
              <a:ext uri="{FF2B5EF4-FFF2-40B4-BE49-F238E27FC236}">
                <a16:creationId xmlns:a16="http://schemas.microsoft.com/office/drawing/2014/main" xmlns="" id="{0B910C59-FAB3-3F41-7DE4-B7217F7678A6}"/>
              </a:ext>
            </a:extLst>
          </p:cNvPr>
          <p:cNvSpPr txBox="1">
            <a:spLocks/>
          </p:cNvSpPr>
          <p:nvPr/>
        </p:nvSpPr>
        <p:spPr>
          <a:xfrm>
            <a:off x="2255520" y="3429000"/>
            <a:ext cx="7680960" cy="6645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solidFill>
                  <a:srgbClr val="4B878B"/>
                </a:solidFill>
                <a:latin typeface="Montserrat" pitchFamily="2" charset="77"/>
                <a:ea typeface="Open Sans" panose="020B0606030504020204" pitchFamily="34" charset="0"/>
                <a:cs typeface="Open Sans" panose="020B0606030504020204" pitchFamily="34" charset="0"/>
              </a:rPr>
              <a:t>Investor Presentation</a:t>
            </a:r>
            <a:endParaRPr lang="en-US" sz="2800" b="1" dirty="0">
              <a:solidFill>
                <a:srgbClr val="4B878B"/>
              </a:solidFill>
              <a:latin typeface="Montserrat" pitchFamily="2" charset="77"/>
              <a:ea typeface="Open Sans" panose="020B0606030504020204" pitchFamily="34" charset="0"/>
              <a:cs typeface="Open Sans" panose="020B0606030504020204" pitchFamily="34" charset="0"/>
            </a:endParaRPr>
          </a:p>
        </p:txBody>
      </p:sp>
      <p:pic>
        <p:nvPicPr>
          <p:cNvPr id="18" name="Picture 17" descr="Text, logo&#10;&#10;Description automatically generated">
            <a:extLst>
              <a:ext uri="{FF2B5EF4-FFF2-40B4-BE49-F238E27FC236}">
                <a16:creationId xmlns:a16="http://schemas.microsoft.com/office/drawing/2014/main" xmlns="" id="{7B5CA3B3-4147-62E1-EA65-C8985B5881E2}"/>
              </a:ext>
            </a:extLst>
          </p:cNvPr>
          <p:cNvPicPr>
            <a:picLocks noChangeAspect="1"/>
          </p:cNvPicPr>
          <p:nvPr/>
        </p:nvPicPr>
        <p:blipFill>
          <a:blip r:embed="rId3"/>
          <a:stretch>
            <a:fillRect/>
          </a:stretch>
        </p:blipFill>
        <p:spPr>
          <a:xfrm>
            <a:off x="4085431" y="1799194"/>
            <a:ext cx="4021138" cy="1629806"/>
          </a:xfrm>
          <a:prstGeom prst="rect">
            <a:avLst/>
          </a:prstGeom>
        </p:spPr>
      </p:pic>
    </p:spTree>
    <p:extLst>
      <p:ext uri="{BB962C8B-B14F-4D97-AF65-F5344CB8AC3E}">
        <p14:creationId xmlns:p14="http://schemas.microsoft.com/office/powerpoint/2010/main" val="366489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499261" y="353283"/>
            <a:ext cx="8955874" cy="1446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Real Estate</a:t>
            </a:r>
            <a:br>
              <a:rPr lang="en-US" sz="4400" b="1" dirty="0">
                <a:solidFill>
                  <a:schemeClr val="bg1"/>
                </a:solidFill>
                <a:latin typeface="Montserrat" pitchFamily="2" charset="77"/>
                <a:ea typeface="Open Sans" panose="020B0606030504020204" pitchFamily="34" charset="0"/>
                <a:cs typeface="Open Sans" panose="020B0606030504020204" pitchFamily="34" charset="0"/>
              </a:rPr>
            </a:br>
            <a:r>
              <a:rPr lang="en-US" sz="4400" b="1" dirty="0">
                <a:solidFill>
                  <a:schemeClr val="bg1"/>
                </a:solidFill>
                <a:latin typeface="Montserrat" pitchFamily="2" charset="77"/>
                <a:ea typeface="Open Sans" panose="020B0606030504020204" pitchFamily="34" charset="0"/>
                <a:cs typeface="Open Sans" panose="020B0606030504020204" pitchFamily="34" charset="0"/>
              </a:rPr>
              <a:t>Brokerage Industry</a:t>
            </a:r>
          </a:p>
        </p:txBody>
      </p:sp>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9" name="Content Placeholder 2">
            <a:extLst>
              <a:ext uri="{FF2B5EF4-FFF2-40B4-BE49-F238E27FC236}">
                <a16:creationId xmlns:a16="http://schemas.microsoft.com/office/drawing/2014/main" xmlns="" id="{9C485203-9615-5A4C-A8EF-7216E1C4EF74}"/>
              </a:ext>
            </a:extLst>
          </p:cNvPr>
          <p:cNvSpPr>
            <a:spLocks noGrp="1"/>
          </p:cNvSpPr>
          <p:nvPr>
            <p:ph idx="1"/>
          </p:nvPr>
        </p:nvSpPr>
        <p:spPr>
          <a:xfrm>
            <a:off x="675967" y="2555699"/>
            <a:ext cx="10515600" cy="3850007"/>
          </a:xfrm>
        </p:spPr>
        <p:txBody>
          <a:bodyPr>
            <a:normAutofit/>
          </a:bodyPr>
          <a:lstStyle/>
          <a:p>
            <a:r>
              <a:rPr lang="en-US" sz="2000" dirty="0">
                <a:solidFill>
                  <a:srgbClr val="5C5D5D"/>
                </a:solidFill>
                <a:latin typeface="Montserrat" pitchFamily="2" charset="77"/>
              </a:rPr>
              <a:t>It’s a $100B market at the beginning of a sea change</a:t>
            </a:r>
          </a:p>
          <a:p>
            <a:r>
              <a:rPr lang="en-US" sz="2000" dirty="0">
                <a:solidFill>
                  <a:srgbClr val="5C5D5D"/>
                </a:solidFill>
                <a:latin typeface="Montserrat" pitchFamily="2" charset="77"/>
              </a:rPr>
              <a:t>90% of consumers use agents to buy/sell homes, paying a commission when the transaction closes</a:t>
            </a:r>
          </a:p>
          <a:p>
            <a:r>
              <a:rPr lang="en-US" sz="2000" dirty="0">
                <a:solidFill>
                  <a:srgbClr val="5C5D5D"/>
                </a:solidFill>
                <a:latin typeface="Montserrat" pitchFamily="2" charset="77"/>
              </a:rPr>
              <a:t>1.2M agents in the U.S. are independent contractors required by law to hang their license with a broker</a:t>
            </a:r>
          </a:p>
          <a:p>
            <a:r>
              <a:rPr lang="en-US" sz="2000" dirty="0">
                <a:solidFill>
                  <a:srgbClr val="5C5D5D"/>
                </a:solidFill>
                <a:latin typeface="Montserrat" pitchFamily="2" charset="77"/>
              </a:rPr>
              <a:t>Traditional brokerages have high office overhead, low margins and lack automation, so they squeeze agents</a:t>
            </a:r>
          </a:p>
          <a:p>
            <a:r>
              <a:rPr lang="en-US" sz="2000" dirty="0">
                <a:solidFill>
                  <a:srgbClr val="5C5D5D"/>
                </a:solidFill>
                <a:latin typeface="Montserrat" pitchFamily="2" charset="77"/>
              </a:rPr>
              <a:t>A new breed of tech-powered brokerage is growing rapidly to serve agents better at a lower cost</a:t>
            </a:r>
            <a:endParaRPr lang="en-US" sz="2000" dirty="0"/>
          </a:p>
        </p:txBody>
      </p:sp>
    </p:spTree>
    <p:extLst>
      <p:ext uri="{BB962C8B-B14F-4D97-AF65-F5344CB8AC3E}">
        <p14:creationId xmlns:p14="http://schemas.microsoft.com/office/powerpoint/2010/main" val="3292045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10D29CB-5BF1-414D-95F7-DBCBA3E421C5}"/>
              </a:ext>
            </a:extLst>
          </p:cNvPr>
          <p:cNvSpPr/>
          <p:nvPr/>
        </p:nvSpPr>
        <p:spPr>
          <a:xfrm>
            <a:off x="0" y="0"/>
            <a:ext cx="4829174" cy="6858000"/>
          </a:xfrm>
          <a:prstGeom prst="rect">
            <a:avLst/>
          </a:prstGeom>
          <a:solidFill>
            <a:srgbClr val="D5D3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03EF0AD-644F-1641-A675-4A10D6979D4B}"/>
              </a:ext>
            </a:extLst>
          </p:cNvPr>
          <p:cNvSpPr txBox="1"/>
          <p:nvPr/>
        </p:nvSpPr>
        <p:spPr>
          <a:xfrm>
            <a:off x="420707" y="2268810"/>
            <a:ext cx="3424179" cy="2095445"/>
          </a:xfrm>
          <a:prstGeom prst="rect">
            <a:avLst/>
          </a:prstGeom>
          <a:noFill/>
        </p:spPr>
        <p:txBody>
          <a:bodyPr wrap="square" rtlCol="0">
            <a:spAutoFit/>
          </a:bodyPr>
          <a:lstStyle/>
          <a:p>
            <a:pPr>
              <a:spcAft>
                <a:spcPts val="500"/>
              </a:spcAft>
            </a:pPr>
            <a:r>
              <a:rPr lang="en-US" dirty="0">
                <a:solidFill>
                  <a:srgbClr val="5C5D5D"/>
                </a:solidFill>
                <a:latin typeface="Montserrat" pitchFamily="2" charset="77"/>
              </a:rPr>
              <a:t>We have all the technology and tools you need to run your business! </a:t>
            </a:r>
          </a:p>
          <a:p>
            <a:pPr>
              <a:spcAft>
                <a:spcPts val="500"/>
              </a:spcAft>
            </a:pPr>
            <a:r>
              <a:rPr lang="en-US" dirty="0">
                <a:solidFill>
                  <a:srgbClr val="5C5D5D"/>
                </a:solidFill>
                <a:latin typeface="Montserrat" pitchFamily="2" charset="77"/>
              </a:rPr>
              <a:t>There is no one system in real estate, so we’ve gone out and found the best technology for you.</a:t>
            </a:r>
          </a:p>
        </p:txBody>
      </p:sp>
      <p:pic>
        <p:nvPicPr>
          <p:cNvPr id="13" name="Picture 12" descr="Text, logo&#10;&#10;Description automatically generated">
            <a:extLst>
              <a:ext uri="{FF2B5EF4-FFF2-40B4-BE49-F238E27FC236}">
                <a16:creationId xmlns:a16="http://schemas.microsoft.com/office/drawing/2014/main" xmlns="" id="{7630BB61-BC1A-654F-A5D5-EC74214AAC71}"/>
              </a:ext>
            </a:extLst>
          </p:cNvPr>
          <p:cNvPicPr>
            <a:picLocks noChangeAspect="1"/>
          </p:cNvPicPr>
          <p:nvPr/>
        </p:nvPicPr>
        <p:blipFill>
          <a:blip r:embed="rId3"/>
          <a:stretch>
            <a:fillRect/>
          </a:stretch>
        </p:blipFill>
        <p:spPr>
          <a:xfrm>
            <a:off x="439444" y="5642837"/>
            <a:ext cx="2486819" cy="1007932"/>
          </a:xfrm>
          <a:prstGeom prst="rect">
            <a:avLst/>
          </a:prstGeom>
        </p:spPr>
      </p:pic>
      <p:sp>
        <p:nvSpPr>
          <p:cNvPr id="9" name="Subtitle 2">
            <a:extLst>
              <a:ext uri="{FF2B5EF4-FFF2-40B4-BE49-F238E27FC236}">
                <a16:creationId xmlns:a16="http://schemas.microsoft.com/office/drawing/2014/main" xmlns="" id="{DDD5E456-B70A-2A4C-9A6D-FDDA9AEC00CC}"/>
              </a:ext>
            </a:extLst>
          </p:cNvPr>
          <p:cNvSpPr txBox="1">
            <a:spLocks/>
          </p:cNvSpPr>
          <p:nvPr/>
        </p:nvSpPr>
        <p:spPr>
          <a:xfrm>
            <a:off x="420707" y="1288973"/>
            <a:ext cx="3424179" cy="1509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D01C1F"/>
                </a:solidFill>
                <a:latin typeface="Montserrat" pitchFamily="2" charset="77"/>
                <a:ea typeface="Open Sans" panose="020B0606030504020204" pitchFamily="34" charset="0"/>
                <a:cs typeface="Open Sans" panose="020B0606030504020204" pitchFamily="34" charset="0"/>
              </a:rPr>
              <a:t>Everything you get with </a:t>
            </a:r>
            <a:r>
              <a:rPr lang="en-US" sz="2400" dirty="0" err="1">
                <a:solidFill>
                  <a:srgbClr val="D01C1F"/>
                </a:solidFill>
                <a:latin typeface="Montserrat" pitchFamily="2" charset="77"/>
                <a:ea typeface="Open Sans" panose="020B0606030504020204" pitchFamily="34" charset="0"/>
                <a:cs typeface="Open Sans" panose="020B0606030504020204" pitchFamily="34" charset="0"/>
              </a:rPr>
              <a:t>CanZell</a:t>
            </a:r>
            <a:r>
              <a:rPr lang="en-US" sz="2400" dirty="0">
                <a:solidFill>
                  <a:srgbClr val="D01C1F"/>
                </a:solidFill>
                <a:latin typeface="Montserrat" pitchFamily="2" charset="77"/>
                <a:ea typeface="Open Sans" panose="020B0606030504020204" pitchFamily="34" charset="0"/>
                <a:cs typeface="Open Sans" panose="020B0606030504020204" pitchFamily="34" charset="0"/>
              </a:rPr>
              <a:t>!</a:t>
            </a:r>
          </a:p>
        </p:txBody>
      </p:sp>
      <p:pic>
        <p:nvPicPr>
          <p:cNvPr id="2" name="Picture 1">
            <a:extLst>
              <a:ext uri="{FF2B5EF4-FFF2-40B4-BE49-F238E27FC236}">
                <a16:creationId xmlns:a16="http://schemas.microsoft.com/office/drawing/2014/main" xmlns="" id="{8DC8EB39-D99E-2244-9E9A-47261116EC27}"/>
              </a:ext>
            </a:extLst>
          </p:cNvPr>
          <p:cNvPicPr>
            <a:picLocks noChangeAspect="1"/>
          </p:cNvPicPr>
          <p:nvPr/>
        </p:nvPicPr>
        <p:blipFill>
          <a:blip r:embed="rId4"/>
          <a:stretch>
            <a:fillRect/>
          </a:stretch>
        </p:blipFill>
        <p:spPr>
          <a:xfrm>
            <a:off x="5028544" y="1105318"/>
            <a:ext cx="6943228" cy="425062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080" t="17299" r="22096" b="15990"/>
          <a:stretch/>
        </p:blipFill>
        <p:spPr>
          <a:xfrm>
            <a:off x="4829174" y="876300"/>
            <a:ext cx="7286626" cy="4811782"/>
          </a:xfrm>
          <a:prstGeom prst="rect">
            <a:avLst/>
          </a:prstGeom>
        </p:spPr>
      </p:pic>
    </p:spTree>
    <p:extLst>
      <p:ext uri="{BB962C8B-B14F-4D97-AF65-F5344CB8AC3E}">
        <p14:creationId xmlns:p14="http://schemas.microsoft.com/office/powerpoint/2010/main" val="335529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xmlns="" id="{EFE4C85F-A219-EC4B-ABEC-496F6FFD1AA4}"/>
              </a:ext>
            </a:extLst>
          </p:cNvPr>
          <p:cNvSpPr txBox="1">
            <a:spLocks/>
          </p:cNvSpPr>
          <p:nvPr/>
        </p:nvSpPr>
        <p:spPr>
          <a:xfrm>
            <a:off x="4241493" y="2791075"/>
            <a:ext cx="5853565" cy="1527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800" b="1" dirty="0">
                <a:solidFill>
                  <a:srgbClr val="D01C1F"/>
                </a:solidFill>
                <a:latin typeface="Montserrat" pitchFamily="2" charset="77"/>
                <a:ea typeface="Open Sans" panose="020B0606030504020204" pitchFamily="34" charset="0"/>
                <a:cs typeface="Open Sans" panose="020B0606030504020204" pitchFamily="34" charset="0"/>
              </a:rPr>
              <a:t>Plus…</a:t>
            </a:r>
          </a:p>
        </p:txBody>
      </p:sp>
    </p:spTree>
    <p:extLst>
      <p:ext uri="{BB962C8B-B14F-4D97-AF65-F5344CB8AC3E}">
        <p14:creationId xmlns:p14="http://schemas.microsoft.com/office/powerpoint/2010/main" val="81821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903EF0AD-644F-1641-A675-4A10D6979D4B}"/>
              </a:ext>
            </a:extLst>
          </p:cNvPr>
          <p:cNvSpPr txBox="1"/>
          <p:nvPr/>
        </p:nvSpPr>
        <p:spPr>
          <a:xfrm>
            <a:off x="403625" y="1772173"/>
            <a:ext cx="4222731" cy="139268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solidFill>
                  <a:srgbClr val="5C5D5D"/>
                </a:solidFill>
                <a:latin typeface="Montserrat" pitchFamily="2" charset="77"/>
              </a:rPr>
              <a:t>Personal Management</a:t>
            </a:r>
          </a:p>
          <a:p>
            <a:pPr marL="285750" indent="-285750">
              <a:spcAft>
                <a:spcPts val="500"/>
              </a:spcAft>
              <a:buFont typeface="Arial" panose="020B0604020202020204" pitchFamily="34" charset="0"/>
              <a:buChar char="•"/>
            </a:pPr>
            <a:r>
              <a:rPr lang="en-US" dirty="0">
                <a:solidFill>
                  <a:srgbClr val="5C5D5D"/>
                </a:solidFill>
                <a:latin typeface="Montserrat" pitchFamily="2" charset="77"/>
              </a:rPr>
              <a:t>Transaction Management</a:t>
            </a:r>
          </a:p>
          <a:p>
            <a:pPr marL="285750" indent="-285750">
              <a:spcAft>
                <a:spcPts val="500"/>
              </a:spcAft>
              <a:buFont typeface="Arial" panose="020B0604020202020204" pitchFamily="34" charset="0"/>
              <a:buChar char="•"/>
            </a:pPr>
            <a:r>
              <a:rPr lang="en-US" dirty="0">
                <a:solidFill>
                  <a:srgbClr val="5C5D5D"/>
                </a:solidFill>
                <a:latin typeface="Montserrat" pitchFamily="2" charset="77"/>
              </a:rPr>
              <a:t>Financial Management</a:t>
            </a:r>
          </a:p>
          <a:p>
            <a:pPr marL="285750" indent="-285750">
              <a:spcAft>
                <a:spcPts val="500"/>
              </a:spcAft>
              <a:buFont typeface="Arial" panose="020B0604020202020204" pitchFamily="34" charset="0"/>
              <a:buChar char="•"/>
            </a:pPr>
            <a:r>
              <a:rPr lang="en-US" dirty="0">
                <a:solidFill>
                  <a:srgbClr val="5C5D5D"/>
                </a:solidFill>
                <a:latin typeface="Montserrat" pitchFamily="2" charset="77"/>
              </a:rPr>
              <a:t>Business Intelligence</a:t>
            </a:r>
          </a:p>
        </p:txBody>
      </p:sp>
      <p:pic>
        <p:nvPicPr>
          <p:cNvPr id="13" name="Picture 12" descr="Text, logo&#10;&#10;Description automatically generated">
            <a:extLst>
              <a:ext uri="{FF2B5EF4-FFF2-40B4-BE49-F238E27FC236}">
                <a16:creationId xmlns:a16="http://schemas.microsoft.com/office/drawing/2014/main" xmlns="" id="{7630BB61-BC1A-654F-A5D5-EC74214AAC71}"/>
              </a:ext>
            </a:extLst>
          </p:cNvPr>
          <p:cNvPicPr>
            <a:picLocks noChangeAspect="1"/>
          </p:cNvPicPr>
          <p:nvPr/>
        </p:nvPicPr>
        <p:blipFill>
          <a:blip r:embed="rId3"/>
          <a:stretch>
            <a:fillRect/>
          </a:stretch>
        </p:blipFill>
        <p:spPr>
          <a:xfrm>
            <a:off x="439444" y="5642837"/>
            <a:ext cx="2486819" cy="1007932"/>
          </a:xfrm>
          <a:prstGeom prst="rect">
            <a:avLst/>
          </a:prstGeom>
        </p:spPr>
      </p:pic>
      <p:sp>
        <p:nvSpPr>
          <p:cNvPr id="9" name="Subtitle 2">
            <a:extLst>
              <a:ext uri="{FF2B5EF4-FFF2-40B4-BE49-F238E27FC236}">
                <a16:creationId xmlns:a16="http://schemas.microsoft.com/office/drawing/2014/main" xmlns="" id="{DDD5E456-B70A-2A4C-9A6D-FDDA9AEC00CC}"/>
              </a:ext>
            </a:extLst>
          </p:cNvPr>
          <p:cNvSpPr txBox="1">
            <a:spLocks/>
          </p:cNvSpPr>
          <p:nvPr/>
        </p:nvSpPr>
        <p:spPr>
          <a:xfrm>
            <a:off x="427234" y="561356"/>
            <a:ext cx="3751760" cy="12108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cs typeface="Open Sans" panose="020B0606030504020204" pitchFamily="34" charset="0"/>
              </a:rPr>
              <a:t>Proprietary Software</a:t>
            </a:r>
          </a:p>
        </p:txBody>
      </p:sp>
      <p:pic>
        <p:nvPicPr>
          <p:cNvPr id="5" name="Picture 4">
            <a:extLst>
              <a:ext uri="{FF2B5EF4-FFF2-40B4-BE49-F238E27FC236}">
                <a16:creationId xmlns:a16="http://schemas.microsoft.com/office/drawing/2014/main" xmlns="" id="{E536D4BE-9EED-E64B-BE55-6E54838B98A4}"/>
              </a:ext>
            </a:extLst>
          </p:cNvPr>
          <p:cNvPicPr>
            <a:picLocks noChangeAspect="1"/>
          </p:cNvPicPr>
          <p:nvPr/>
        </p:nvPicPr>
        <p:blipFill>
          <a:blip r:embed="rId4"/>
          <a:stretch>
            <a:fillRect/>
          </a:stretch>
        </p:blipFill>
        <p:spPr>
          <a:xfrm>
            <a:off x="9172575" y="5902626"/>
            <a:ext cx="2805497" cy="537638"/>
          </a:xfrm>
          <a:prstGeom prst="rect">
            <a:avLst/>
          </a:prstGeom>
        </p:spPr>
      </p:pic>
      <p:sp>
        <p:nvSpPr>
          <p:cNvPr id="2" name="TextBox 1">
            <a:extLst>
              <a:ext uri="{FF2B5EF4-FFF2-40B4-BE49-F238E27FC236}">
                <a16:creationId xmlns:a16="http://schemas.microsoft.com/office/drawing/2014/main" xmlns="" id="{7B37E34B-8E9F-8BFC-CBD2-50CCDC7B039E}"/>
              </a:ext>
            </a:extLst>
          </p:cNvPr>
          <p:cNvSpPr txBox="1"/>
          <p:nvPr/>
        </p:nvSpPr>
        <p:spPr>
          <a:xfrm>
            <a:off x="654835" y="3403762"/>
            <a:ext cx="2992717" cy="1692771"/>
          </a:xfrm>
          <a:prstGeom prst="rect">
            <a:avLst/>
          </a:prstGeom>
          <a:noFill/>
        </p:spPr>
        <p:txBody>
          <a:bodyPr wrap="square" rtlCol="0">
            <a:spAutoFit/>
          </a:bodyPr>
          <a:lstStyle/>
          <a:p>
            <a:pPr>
              <a:spcAft>
                <a:spcPts val="500"/>
              </a:spcAft>
            </a:pPr>
            <a:r>
              <a:rPr lang="en-US" sz="1300" dirty="0">
                <a:solidFill>
                  <a:srgbClr val="5C5D5D"/>
                </a:solidFill>
                <a:latin typeface="Montserrat" pitchFamily="2" charset="77"/>
              </a:rPr>
              <a:t>Our Cloud-based mobile solution manages pipeline, transaction, and commission—a practically fully automated process, allowing for scalability. Our  3-person transaction team processes thousands of transactions, with the power of our technology.</a:t>
            </a:r>
          </a:p>
        </p:txBody>
      </p:sp>
      <p:grpSp>
        <p:nvGrpSpPr>
          <p:cNvPr id="3" name="Group 2">
            <a:extLst>
              <a:ext uri="{FF2B5EF4-FFF2-40B4-BE49-F238E27FC236}">
                <a16:creationId xmlns:a16="http://schemas.microsoft.com/office/drawing/2014/main" xmlns="" id="{11CD0085-7CD9-EE7F-35EB-4BF8E6EDD40F}"/>
              </a:ext>
            </a:extLst>
          </p:cNvPr>
          <p:cNvGrpSpPr/>
          <p:nvPr/>
        </p:nvGrpSpPr>
        <p:grpSpPr>
          <a:xfrm>
            <a:off x="3477200" y="-193361"/>
            <a:ext cx="9655581" cy="6633625"/>
            <a:chOff x="3477200" y="-193361"/>
            <a:chExt cx="9655581" cy="6633625"/>
          </a:xfrm>
        </p:grpSpPr>
        <p:pic>
          <p:nvPicPr>
            <p:cNvPr id="18" name="Picture 17">
              <a:extLst>
                <a:ext uri="{FF2B5EF4-FFF2-40B4-BE49-F238E27FC236}">
                  <a16:creationId xmlns:a16="http://schemas.microsoft.com/office/drawing/2014/main" xmlns="" id="{E30CBC49-88EF-8645-B2ED-993B77BBCEF8}"/>
                </a:ext>
              </a:extLst>
            </p:cNvPr>
            <p:cNvPicPr>
              <a:picLocks noChangeAspect="1"/>
            </p:cNvPicPr>
            <p:nvPr/>
          </p:nvPicPr>
          <p:blipFill>
            <a:blip r:embed="rId5"/>
            <a:srcRect/>
            <a:stretch/>
          </p:blipFill>
          <p:spPr>
            <a:xfrm>
              <a:off x="4875842" y="-193361"/>
              <a:ext cx="8256939" cy="5504626"/>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xmlns="" id="{66FE9B9F-477C-CA45-924B-E1C281A3E1DD}"/>
                </a:ext>
              </a:extLst>
            </p:cNvPr>
            <p:cNvPicPr>
              <a:picLocks noChangeAspect="1"/>
            </p:cNvPicPr>
            <p:nvPr/>
          </p:nvPicPr>
          <p:blipFill>
            <a:blip r:embed="rId6"/>
            <a:stretch>
              <a:fillRect/>
            </a:stretch>
          </p:blipFill>
          <p:spPr>
            <a:xfrm>
              <a:off x="3477200" y="1309555"/>
              <a:ext cx="7696064" cy="5130709"/>
            </a:xfrm>
            <a:prstGeom prst="rect">
              <a:avLst/>
            </a:prstGeom>
          </p:spPr>
        </p:pic>
      </p:grpSp>
    </p:spTree>
    <p:extLst>
      <p:ext uri="{BB962C8B-B14F-4D97-AF65-F5344CB8AC3E}">
        <p14:creationId xmlns:p14="http://schemas.microsoft.com/office/powerpoint/2010/main" val="180547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7802270" y="857250"/>
            <a:ext cx="3944144" cy="13644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Real-Time Support</a:t>
            </a:r>
          </a:p>
        </p:txBody>
      </p:sp>
      <p:pic>
        <p:nvPicPr>
          <p:cNvPr id="9" name="Picture 8">
            <a:extLst>
              <a:ext uri="{FF2B5EF4-FFF2-40B4-BE49-F238E27FC236}">
                <a16:creationId xmlns:a16="http://schemas.microsoft.com/office/drawing/2014/main" xmlns="" id="{E9BBF30E-F22B-4B47-AC6C-4D2CA2BF89CE}"/>
              </a:ext>
            </a:extLst>
          </p:cNvPr>
          <p:cNvPicPr>
            <a:picLocks noChangeAspect="1"/>
          </p:cNvPicPr>
          <p:nvPr/>
        </p:nvPicPr>
        <p:blipFill>
          <a:blip r:embed="rId2"/>
          <a:srcRect l="14213" r="14213"/>
          <a:stretch/>
        </p:blipFill>
        <p:spPr>
          <a:xfrm>
            <a:off x="0" y="0"/>
            <a:ext cx="7362826" cy="6858000"/>
          </a:xfrm>
          <a:prstGeom prst="rect">
            <a:avLst/>
          </a:prstGeom>
        </p:spPr>
      </p:pic>
      <p:sp>
        <p:nvSpPr>
          <p:cNvPr id="16" name="TextBox 15">
            <a:extLst>
              <a:ext uri="{FF2B5EF4-FFF2-40B4-BE49-F238E27FC236}">
                <a16:creationId xmlns:a16="http://schemas.microsoft.com/office/drawing/2014/main" xmlns="" id="{E54010A1-E61A-5E44-915E-1DF95162942B}"/>
              </a:ext>
            </a:extLst>
          </p:cNvPr>
          <p:cNvSpPr txBox="1"/>
          <p:nvPr/>
        </p:nvSpPr>
        <p:spPr>
          <a:xfrm>
            <a:off x="7802270" y="2221706"/>
            <a:ext cx="3944144" cy="4247317"/>
          </a:xfrm>
          <a:prstGeom prst="rect">
            <a:avLst/>
          </a:prstGeom>
          <a:noFill/>
        </p:spPr>
        <p:txBody>
          <a:bodyPr wrap="square" rtlCol="0">
            <a:spAutoFit/>
          </a:bodyPr>
          <a:lstStyle/>
          <a:p>
            <a:r>
              <a:rPr lang="en-US" dirty="0">
                <a:solidFill>
                  <a:srgbClr val="5C5D5D"/>
                </a:solidFill>
                <a:latin typeface="Montserrat" pitchFamily="2" charset="77"/>
              </a:rPr>
              <a:t>One of the great things about </a:t>
            </a:r>
            <a:r>
              <a:rPr lang="en-US" dirty="0" err="1">
                <a:solidFill>
                  <a:srgbClr val="5C5D5D"/>
                </a:solidFill>
                <a:latin typeface="Montserrat" pitchFamily="2" charset="77"/>
              </a:rPr>
              <a:t>CanZell</a:t>
            </a:r>
            <a:r>
              <a:rPr lang="en-US" dirty="0">
                <a:solidFill>
                  <a:srgbClr val="5C5D5D"/>
                </a:solidFill>
                <a:latin typeface="Montserrat" pitchFamily="2" charset="77"/>
              </a:rPr>
              <a:t> Realty is the amount of leadership you have surrounding you. If you have a contract or broker question, you can go directly to your Broker. If you have a leadership or general question, you will go to your mentor, then your Circle Leader, then your Managing Partner and lastly your sponsor. They are all there to help answer all your questions to make sure you have a successful career at </a:t>
            </a:r>
            <a:r>
              <a:rPr lang="en-US" dirty="0" err="1">
                <a:solidFill>
                  <a:srgbClr val="5C5D5D"/>
                </a:solidFill>
                <a:latin typeface="Montserrat" pitchFamily="2" charset="77"/>
              </a:rPr>
              <a:t>CanZell</a:t>
            </a:r>
            <a:r>
              <a:rPr lang="en-US" dirty="0">
                <a:solidFill>
                  <a:srgbClr val="5C5D5D"/>
                </a:solidFill>
                <a:latin typeface="Montserrat" pitchFamily="2" charset="77"/>
              </a:rPr>
              <a:t> Realty.</a:t>
            </a:r>
          </a:p>
        </p:txBody>
      </p:sp>
    </p:spTree>
    <p:extLst>
      <p:ext uri="{BB962C8B-B14F-4D97-AF65-F5344CB8AC3E}">
        <p14:creationId xmlns:p14="http://schemas.microsoft.com/office/powerpoint/2010/main" val="355726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499262" y="857249"/>
            <a:ext cx="4145474" cy="2728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Transaction Management </a:t>
            </a:r>
          </a:p>
        </p:txBody>
      </p:sp>
      <p:pic>
        <p:nvPicPr>
          <p:cNvPr id="9" name="Picture 8">
            <a:extLst>
              <a:ext uri="{FF2B5EF4-FFF2-40B4-BE49-F238E27FC236}">
                <a16:creationId xmlns:a16="http://schemas.microsoft.com/office/drawing/2014/main" xmlns="" id="{E9BBF30E-F22B-4B47-AC6C-4D2CA2BF89CE}"/>
              </a:ext>
            </a:extLst>
          </p:cNvPr>
          <p:cNvPicPr>
            <a:picLocks noChangeAspect="1"/>
          </p:cNvPicPr>
          <p:nvPr/>
        </p:nvPicPr>
        <p:blipFill>
          <a:blip r:embed="rId2"/>
          <a:srcRect l="11753" r="11753"/>
          <a:stretch/>
        </p:blipFill>
        <p:spPr>
          <a:xfrm>
            <a:off x="4829174" y="0"/>
            <a:ext cx="7362826" cy="6858000"/>
          </a:xfrm>
          <a:prstGeom prst="rect">
            <a:avLst/>
          </a:prstGeom>
        </p:spPr>
      </p:pic>
      <p:sp>
        <p:nvSpPr>
          <p:cNvPr id="8" name="TextBox 7">
            <a:extLst>
              <a:ext uri="{FF2B5EF4-FFF2-40B4-BE49-F238E27FC236}">
                <a16:creationId xmlns:a16="http://schemas.microsoft.com/office/drawing/2014/main" xmlns="" id="{B8AACBE7-F505-F74B-86ED-AA2EEEA460EC}"/>
              </a:ext>
            </a:extLst>
          </p:cNvPr>
          <p:cNvSpPr txBox="1"/>
          <p:nvPr/>
        </p:nvSpPr>
        <p:spPr>
          <a:xfrm>
            <a:off x="499262" y="2180141"/>
            <a:ext cx="3944144" cy="3046988"/>
          </a:xfrm>
          <a:prstGeom prst="rect">
            <a:avLst/>
          </a:prstGeom>
          <a:noFill/>
        </p:spPr>
        <p:txBody>
          <a:bodyPr wrap="square" rtlCol="0">
            <a:spAutoFit/>
          </a:bodyPr>
          <a:lstStyle/>
          <a:p>
            <a:r>
              <a:rPr lang="en-US" sz="1600" dirty="0" err="1">
                <a:solidFill>
                  <a:srgbClr val="5C5D5D"/>
                </a:solidFill>
                <a:latin typeface="Montserrat" pitchFamily="2" charset="77"/>
              </a:rPr>
              <a:t>CanZell</a:t>
            </a:r>
            <a:r>
              <a:rPr lang="en-US" sz="1600" dirty="0">
                <a:solidFill>
                  <a:srgbClr val="5C5D5D"/>
                </a:solidFill>
                <a:latin typeface="Montserrat" pitchFamily="2" charset="77"/>
              </a:rPr>
              <a:t> Realty provides dedicated transaction support specialists to ensure agents files are complete and accurate! With the </a:t>
            </a:r>
            <a:r>
              <a:rPr lang="en-US" sz="1600" dirty="0" smtClean="0">
                <a:solidFill>
                  <a:srgbClr val="5C5D5D"/>
                </a:solidFill>
                <a:latin typeface="Montserrat" pitchFamily="2" charset="77"/>
              </a:rPr>
              <a:t>use of </a:t>
            </a:r>
            <a:r>
              <a:rPr lang="en-US" sz="1600" dirty="0" err="1" smtClean="0">
                <a:solidFill>
                  <a:srgbClr val="5C5D5D"/>
                </a:solidFill>
                <a:latin typeface="Montserrat" pitchFamily="2" charset="77"/>
              </a:rPr>
              <a:t>Brokermint</a:t>
            </a:r>
            <a:r>
              <a:rPr lang="en-US" sz="1600" dirty="0" smtClean="0">
                <a:solidFill>
                  <a:srgbClr val="5C5D5D"/>
                </a:solidFill>
                <a:latin typeface="Montserrat" pitchFamily="2" charset="77"/>
              </a:rPr>
              <a:t>, </a:t>
            </a:r>
            <a:r>
              <a:rPr lang="en-US" sz="1600" dirty="0">
                <a:solidFill>
                  <a:srgbClr val="5C5D5D"/>
                </a:solidFill>
                <a:latin typeface="Montserrat" pitchFamily="2" charset="77"/>
              </a:rPr>
              <a:t>agents can turn in documents for review and receive any feedback instantly. Once these documents are reviewed and accepted, the transaction coordination team will create the commission disbursement authorization form to ensure that the agents will receive their commissions soon after closing!</a:t>
            </a:r>
          </a:p>
        </p:txBody>
      </p:sp>
    </p:spTree>
    <p:extLst>
      <p:ext uri="{BB962C8B-B14F-4D97-AF65-F5344CB8AC3E}">
        <p14:creationId xmlns:p14="http://schemas.microsoft.com/office/powerpoint/2010/main" val="724589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7802270" y="857250"/>
            <a:ext cx="3944144" cy="13644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Agent Collaboration</a:t>
            </a:r>
          </a:p>
        </p:txBody>
      </p:sp>
      <p:pic>
        <p:nvPicPr>
          <p:cNvPr id="9" name="Picture 8">
            <a:extLst>
              <a:ext uri="{FF2B5EF4-FFF2-40B4-BE49-F238E27FC236}">
                <a16:creationId xmlns:a16="http://schemas.microsoft.com/office/drawing/2014/main" xmlns="" id="{E9BBF30E-F22B-4B47-AC6C-4D2CA2BF89CE}"/>
              </a:ext>
            </a:extLst>
          </p:cNvPr>
          <p:cNvPicPr>
            <a:picLocks noChangeAspect="1"/>
          </p:cNvPicPr>
          <p:nvPr/>
        </p:nvPicPr>
        <p:blipFill>
          <a:blip r:embed="rId2"/>
          <a:srcRect l="14213" r="14213"/>
          <a:stretch/>
        </p:blipFill>
        <p:spPr>
          <a:xfrm>
            <a:off x="0" y="0"/>
            <a:ext cx="7362826" cy="6858000"/>
          </a:xfrm>
          <a:prstGeom prst="rect">
            <a:avLst/>
          </a:prstGeom>
        </p:spPr>
      </p:pic>
      <p:sp>
        <p:nvSpPr>
          <p:cNvPr id="16" name="TextBox 15">
            <a:extLst>
              <a:ext uri="{FF2B5EF4-FFF2-40B4-BE49-F238E27FC236}">
                <a16:creationId xmlns:a16="http://schemas.microsoft.com/office/drawing/2014/main" xmlns="" id="{E54010A1-E61A-5E44-915E-1DF95162942B}"/>
              </a:ext>
            </a:extLst>
          </p:cNvPr>
          <p:cNvSpPr txBox="1"/>
          <p:nvPr/>
        </p:nvSpPr>
        <p:spPr>
          <a:xfrm>
            <a:off x="7802270" y="2221706"/>
            <a:ext cx="3944144" cy="4524315"/>
          </a:xfrm>
          <a:prstGeom prst="rect">
            <a:avLst/>
          </a:prstGeom>
          <a:noFill/>
        </p:spPr>
        <p:txBody>
          <a:bodyPr wrap="square" rtlCol="0">
            <a:spAutoFit/>
          </a:bodyPr>
          <a:lstStyle/>
          <a:p>
            <a:r>
              <a:rPr lang="en-US" dirty="0">
                <a:solidFill>
                  <a:srgbClr val="5C5D5D"/>
                </a:solidFill>
                <a:latin typeface="Montserrat" pitchFamily="2" charset="77"/>
              </a:rPr>
              <a:t>In addition to </a:t>
            </a:r>
            <a:r>
              <a:rPr lang="en-US" dirty="0" err="1">
                <a:solidFill>
                  <a:srgbClr val="5C5D5D"/>
                </a:solidFill>
                <a:latin typeface="Montserrat" pitchFamily="2" charset="77"/>
              </a:rPr>
              <a:t>CanZell</a:t>
            </a:r>
            <a:r>
              <a:rPr lang="en-US" dirty="0">
                <a:solidFill>
                  <a:srgbClr val="5C5D5D"/>
                </a:solidFill>
                <a:latin typeface="Montserrat" pitchFamily="2" charset="77"/>
              </a:rPr>
              <a:t> Realty staff, brokers, and circle leaders, agents will find tons of support from other agents! Workplace and Slack are great tools that agents communicate with; agents have questions answered within minutes! </a:t>
            </a:r>
          </a:p>
          <a:p>
            <a:endParaRPr lang="en-US" dirty="0">
              <a:solidFill>
                <a:srgbClr val="5C5D5D"/>
              </a:solidFill>
              <a:latin typeface="Montserrat" pitchFamily="2" charset="77"/>
            </a:endParaRPr>
          </a:p>
          <a:p>
            <a:r>
              <a:rPr lang="en-US" b="1" dirty="0">
                <a:solidFill>
                  <a:srgbClr val="4B878B"/>
                </a:solidFill>
                <a:latin typeface="Montserrat" pitchFamily="2" charset="77"/>
              </a:rPr>
              <a:t>Are there In-Person Trainings?</a:t>
            </a:r>
          </a:p>
          <a:p>
            <a:r>
              <a:rPr lang="en-US" dirty="0">
                <a:solidFill>
                  <a:srgbClr val="5C5D5D"/>
                </a:solidFill>
                <a:latin typeface="Montserrat" pitchFamily="2" charset="77"/>
              </a:rPr>
              <a:t>Yes! Our Circles get together on a regular basis to do everything from training and mastermind events, to fun outings and team bonding!</a:t>
            </a:r>
          </a:p>
          <a:p>
            <a:endParaRPr lang="en-US" dirty="0">
              <a:solidFill>
                <a:srgbClr val="5C5D5D"/>
              </a:solidFill>
              <a:latin typeface="Montserrat" pitchFamily="2" charset="77"/>
            </a:endParaRPr>
          </a:p>
        </p:txBody>
      </p:sp>
    </p:spTree>
    <p:extLst>
      <p:ext uri="{BB962C8B-B14F-4D97-AF65-F5344CB8AC3E}">
        <p14:creationId xmlns:p14="http://schemas.microsoft.com/office/powerpoint/2010/main" val="391699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stretch>
            <a:fillRect/>
          </a:stretch>
        </p:blipFill>
        <p:spPr>
          <a:xfrm>
            <a:off x="499262" y="5496785"/>
            <a:ext cx="2486819" cy="1007932"/>
          </a:xfrm>
          <a:prstGeom prst="rect">
            <a:avLst/>
          </a:prstGeom>
        </p:spPr>
      </p:pic>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499262" y="857249"/>
            <a:ext cx="3944144" cy="2728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Commission Splits + </a:t>
            </a:r>
            <a:br>
              <a:rPr lang="en-US" sz="4400" b="1" dirty="0">
                <a:solidFill>
                  <a:srgbClr val="4B878B"/>
                </a:solidFill>
                <a:latin typeface="Montserrat" pitchFamily="2" charset="77"/>
                <a:ea typeface="Open Sans" panose="020B0606030504020204" pitchFamily="34" charset="0"/>
                <a:cs typeface="Open Sans" panose="020B0606030504020204" pitchFamily="34" charset="0"/>
              </a:rPr>
            </a:br>
            <a:r>
              <a:rPr lang="en-US" sz="4400" b="1" dirty="0">
                <a:solidFill>
                  <a:srgbClr val="4B878B"/>
                </a:solidFill>
                <a:latin typeface="Montserrat" pitchFamily="2" charset="77"/>
                <a:ea typeface="Open Sans" panose="020B0606030504020204" pitchFamily="34" charset="0"/>
                <a:cs typeface="Open Sans" panose="020B0606030504020204" pitchFamily="34" charset="0"/>
              </a:rPr>
              <a:t>Fees</a:t>
            </a:r>
          </a:p>
        </p:txBody>
      </p:sp>
      <p:pic>
        <p:nvPicPr>
          <p:cNvPr id="9" name="Picture 8">
            <a:extLst>
              <a:ext uri="{FF2B5EF4-FFF2-40B4-BE49-F238E27FC236}">
                <a16:creationId xmlns:a16="http://schemas.microsoft.com/office/drawing/2014/main" xmlns="" id="{E9BBF30E-F22B-4B47-AC6C-4D2CA2BF89CE}"/>
              </a:ext>
            </a:extLst>
          </p:cNvPr>
          <p:cNvPicPr>
            <a:picLocks noChangeAspect="1"/>
          </p:cNvPicPr>
          <p:nvPr/>
        </p:nvPicPr>
        <p:blipFill>
          <a:blip r:embed="rId3"/>
          <a:srcRect/>
          <a:stretch/>
        </p:blipFill>
        <p:spPr>
          <a:xfrm>
            <a:off x="4829174" y="687016"/>
            <a:ext cx="7362825" cy="4908550"/>
          </a:xfrm>
          <a:prstGeom prst="rect">
            <a:avLst/>
          </a:prstGeom>
        </p:spPr>
      </p:pic>
      <p:sp>
        <p:nvSpPr>
          <p:cNvPr id="10" name="Rectangle 9">
            <a:extLst>
              <a:ext uri="{FF2B5EF4-FFF2-40B4-BE49-F238E27FC236}">
                <a16:creationId xmlns:a16="http://schemas.microsoft.com/office/drawing/2014/main" xmlns="" id="{D914001A-0324-DE44-B412-0BF326D2E35A}"/>
              </a:ext>
            </a:extLst>
          </p:cNvPr>
          <p:cNvSpPr/>
          <p:nvPr/>
        </p:nvSpPr>
        <p:spPr>
          <a:xfrm>
            <a:off x="4829174" y="4908550"/>
            <a:ext cx="3681412" cy="1949450"/>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xmlns="" id="{921C94E8-5EF5-864E-A13F-E44A34E4D25D}"/>
              </a:ext>
            </a:extLst>
          </p:cNvPr>
          <p:cNvSpPr txBox="1"/>
          <p:nvPr/>
        </p:nvSpPr>
        <p:spPr>
          <a:xfrm>
            <a:off x="5731162" y="5381078"/>
            <a:ext cx="1877437" cy="769441"/>
          </a:xfrm>
          <a:prstGeom prst="rect">
            <a:avLst/>
          </a:prstGeom>
          <a:noFill/>
        </p:spPr>
        <p:txBody>
          <a:bodyPr wrap="none" rtlCol="0">
            <a:spAutoFit/>
          </a:bodyPr>
          <a:lstStyle/>
          <a:p>
            <a:pPr algn="ctr"/>
            <a:r>
              <a:rPr lang="en-US" sz="4400" b="1" dirty="0">
                <a:solidFill>
                  <a:srgbClr val="5C5D5D"/>
                </a:solidFill>
                <a:latin typeface="Montserrat" pitchFamily="2" charset="77"/>
              </a:rPr>
              <a:t>80/20</a:t>
            </a:r>
          </a:p>
        </p:txBody>
      </p:sp>
      <p:sp>
        <p:nvSpPr>
          <p:cNvPr id="12" name="TextBox 11">
            <a:extLst>
              <a:ext uri="{FF2B5EF4-FFF2-40B4-BE49-F238E27FC236}">
                <a16:creationId xmlns:a16="http://schemas.microsoft.com/office/drawing/2014/main" xmlns="" id="{27B7E0D7-04E8-7640-A03C-9914AB033A41}"/>
              </a:ext>
            </a:extLst>
          </p:cNvPr>
          <p:cNvSpPr txBox="1"/>
          <p:nvPr/>
        </p:nvSpPr>
        <p:spPr>
          <a:xfrm>
            <a:off x="5596513" y="5965853"/>
            <a:ext cx="2146742" cy="369332"/>
          </a:xfrm>
          <a:prstGeom prst="rect">
            <a:avLst/>
          </a:prstGeom>
          <a:noFill/>
        </p:spPr>
        <p:txBody>
          <a:bodyPr wrap="none" rtlCol="0">
            <a:spAutoFit/>
          </a:bodyPr>
          <a:lstStyle/>
          <a:p>
            <a:pPr algn="ctr"/>
            <a:r>
              <a:rPr lang="en-US" dirty="0">
                <a:solidFill>
                  <a:srgbClr val="5C5D5D"/>
                </a:solidFill>
                <a:latin typeface="Montserrat" pitchFamily="2" charset="77"/>
              </a:rPr>
              <a:t>commission split</a:t>
            </a:r>
          </a:p>
        </p:txBody>
      </p:sp>
      <p:sp>
        <p:nvSpPr>
          <p:cNvPr id="13" name="Rectangle 12">
            <a:extLst>
              <a:ext uri="{FF2B5EF4-FFF2-40B4-BE49-F238E27FC236}">
                <a16:creationId xmlns:a16="http://schemas.microsoft.com/office/drawing/2014/main" xmlns="" id="{F2058FF1-0A22-364C-8A1E-7B6461FB7B47}"/>
              </a:ext>
            </a:extLst>
          </p:cNvPr>
          <p:cNvSpPr/>
          <p:nvPr/>
        </p:nvSpPr>
        <p:spPr>
          <a:xfrm>
            <a:off x="8510586" y="4908550"/>
            <a:ext cx="3681412" cy="1949450"/>
          </a:xfrm>
          <a:prstGeom prst="rect">
            <a:avLst/>
          </a:prstGeom>
          <a:solidFill>
            <a:srgbClr val="E6C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4557B2BF-632E-634E-A5E6-9BD8CD6FC9EF}"/>
              </a:ext>
            </a:extLst>
          </p:cNvPr>
          <p:cNvSpPr txBox="1"/>
          <p:nvPr/>
        </p:nvSpPr>
        <p:spPr>
          <a:xfrm>
            <a:off x="9587301" y="5381078"/>
            <a:ext cx="1527983" cy="769441"/>
          </a:xfrm>
          <a:prstGeom prst="rect">
            <a:avLst/>
          </a:prstGeom>
          <a:noFill/>
        </p:spPr>
        <p:txBody>
          <a:bodyPr wrap="none" rtlCol="0">
            <a:spAutoFit/>
          </a:bodyPr>
          <a:lstStyle/>
          <a:p>
            <a:pPr algn="ctr"/>
            <a:r>
              <a:rPr lang="en-US" sz="4400" b="1" dirty="0">
                <a:solidFill>
                  <a:srgbClr val="5C5D5D"/>
                </a:solidFill>
                <a:latin typeface="Montserrat" pitchFamily="2" charset="77"/>
              </a:rPr>
              <a:t>$14k</a:t>
            </a:r>
          </a:p>
        </p:txBody>
      </p:sp>
      <p:sp>
        <p:nvSpPr>
          <p:cNvPr id="15" name="TextBox 14">
            <a:extLst>
              <a:ext uri="{FF2B5EF4-FFF2-40B4-BE49-F238E27FC236}">
                <a16:creationId xmlns:a16="http://schemas.microsoft.com/office/drawing/2014/main" xmlns="" id="{2FC2F0A5-0888-C741-BE27-CED7283DD97A}"/>
              </a:ext>
            </a:extLst>
          </p:cNvPr>
          <p:cNvSpPr txBox="1"/>
          <p:nvPr/>
        </p:nvSpPr>
        <p:spPr>
          <a:xfrm>
            <a:off x="9601731" y="5965853"/>
            <a:ext cx="1499129" cy="369332"/>
          </a:xfrm>
          <a:prstGeom prst="rect">
            <a:avLst/>
          </a:prstGeom>
          <a:noFill/>
        </p:spPr>
        <p:txBody>
          <a:bodyPr wrap="none" rtlCol="0">
            <a:spAutoFit/>
          </a:bodyPr>
          <a:lstStyle/>
          <a:p>
            <a:pPr algn="ctr"/>
            <a:r>
              <a:rPr lang="en-US" dirty="0">
                <a:solidFill>
                  <a:srgbClr val="5C5D5D"/>
                </a:solidFill>
                <a:latin typeface="Montserrat" pitchFamily="2" charset="77"/>
              </a:rPr>
              <a:t>annual cap</a:t>
            </a:r>
          </a:p>
        </p:txBody>
      </p:sp>
      <p:sp>
        <p:nvSpPr>
          <p:cNvPr id="16" name="TextBox 15">
            <a:extLst>
              <a:ext uri="{FF2B5EF4-FFF2-40B4-BE49-F238E27FC236}">
                <a16:creationId xmlns:a16="http://schemas.microsoft.com/office/drawing/2014/main" xmlns="" id="{F8329A8B-A673-B742-838D-6B6E0CB740D3}"/>
              </a:ext>
            </a:extLst>
          </p:cNvPr>
          <p:cNvSpPr txBox="1"/>
          <p:nvPr/>
        </p:nvSpPr>
        <p:spPr>
          <a:xfrm>
            <a:off x="499262" y="3401496"/>
            <a:ext cx="4236640" cy="1200329"/>
          </a:xfrm>
          <a:prstGeom prst="rect">
            <a:avLst/>
          </a:prstGeom>
          <a:noFill/>
        </p:spPr>
        <p:txBody>
          <a:bodyPr wrap="square" rtlCol="0">
            <a:spAutoFit/>
          </a:bodyPr>
          <a:lstStyle/>
          <a:p>
            <a:r>
              <a:rPr lang="en-US" dirty="0">
                <a:solidFill>
                  <a:srgbClr val="5C5D5D"/>
                </a:solidFill>
                <a:latin typeface="Montserrat" pitchFamily="2" charset="77"/>
              </a:rPr>
              <a:t>Only </a:t>
            </a:r>
            <a:r>
              <a:rPr lang="en-US" dirty="0" smtClean="0">
                <a:solidFill>
                  <a:srgbClr val="5C5D5D"/>
                </a:solidFill>
                <a:latin typeface="Montserrat" pitchFamily="2" charset="77"/>
              </a:rPr>
              <a:t>$100 </a:t>
            </a:r>
            <a:r>
              <a:rPr lang="en-US" dirty="0">
                <a:solidFill>
                  <a:srgbClr val="5C5D5D"/>
                </a:solidFill>
                <a:latin typeface="Montserrat" pitchFamily="2" charset="77"/>
              </a:rPr>
              <a:t>Broker Review and Risk Management </a:t>
            </a:r>
            <a:r>
              <a:rPr lang="en-US" dirty="0" smtClean="0">
                <a:solidFill>
                  <a:srgbClr val="5C5D5D"/>
                </a:solidFill>
                <a:latin typeface="Montserrat" pitchFamily="2" charset="77"/>
              </a:rPr>
              <a:t>Fee on each file.</a:t>
            </a:r>
          </a:p>
          <a:p>
            <a:endParaRPr lang="en-US" dirty="0">
              <a:solidFill>
                <a:srgbClr val="5C5D5D"/>
              </a:solidFill>
              <a:latin typeface="Montserrat" pitchFamily="2" charset="77"/>
            </a:endParaRPr>
          </a:p>
          <a:p>
            <a:r>
              <a:rPr lang="en-US" dirty="0" smtClean="0">
                <a:solidFill>
                  <a:srgbClr val="5C5D5D"/>
                </a:solidFill>
                <a:latin typeface="Montserrat" pitchFamily="2" charset="77"/>
              </a:rPr>
              <a:t>No </a:t>
            </a:r>
            <a:r>
              <a:rPr lang="en-US" dirty="0">
                <a:solidFill>
                  <a:srgbClr val="5C5D5D"/>
                </a:solidFill>
                <a:latin typeface="Montserrat" pitchFamily="2" charset="77"/>
              </a:rPr>
              <a:t>franchise fees.</a:t>
            </a:r>
          </a:p>
        </p:txBody>
      </p:sp>
      <p:sp>
        <p:nvSpPr>
          <p:cNvPr id="17" name="Rectangle 16">
            <a:extLst>
              <a:ext uri="{FF2B5EF4-FFF2-40B4-BE49-F238E27FC236}">
                <a16:creationId xmlns:a16="http://schemas.microsoft.com/office/drawing/2014/main" xmlns="" id="{A73E1690-4F1F-0A49-9ECA-145A83BEFECE}"/>
              </a:ext>
            </a:extLst>
          </p:cNvPr>
          <p:cNvSpPr/>
          <p:nvPr/>
        </p:nvSpPr>
        <p:spPr>
          <a:xfrm>
            <a:off x="4829032" y="0"/>
            <a:ext cx="7377254" cy="1949450"/>
          </a:xfrm>
          <a:prstGeom prst="rect">
            <a:avLst/>
          </a:prstGeom>
          <a:solidFill>
            <a:srgbClr val="D5D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32351F36-BECD-9E4C-B462-D04302B9AE4E}"/>
              </a:ext>
            </a:extLst>
          </p:cNvPr>
          <p:cNvSpPr txBox="1"/>
          <p:nvPr/>
        </p:nvSpPr>
        <p:spPr>
          <a:xfrm>
            <a:off x="5163206" y="1267950"/>
            <a:ext cx="3376245" cy="461665"/>
          </a:xfrm>
          <a:prstGeom prst="rect">
            <a:avLst/>
          </a:prstGeom>
          <a:noFill/>
        </p:spPr>
        <p:txBody>
          <a:bodyPr wrap="none" rtlCol="0">
            <a:spAutoFit/>
          </a:bodyPr>
          <a:lstStyle/>
          <a:p>
            <a:pPr algn="ctr"/>
            <a:r>
              <a:rPr lang="en-US" sz="2400" b="1" dirty="0">
                <a:solidFill>
                  <a:srgbClr val="5C5D5D"/>
                </a:solidFill>
                <a:latin typeface="Montserrat" pitchFamily="2" charset="77"/>
              </a:rPr>
              <a:t>personal real estate</a:t>
            </a:r>
          </a:p>
        </p:txBody>
      </p:sp>
      <p:sp>
        <p:nvSpPr>
          <p:cNvPr id="19" name="TextBox 18">
            <a:extLst>
              <a:ext uri="{FF2B5EF4-FFF2-40B4-BE49-F238E27FC236}">
                <a16:creationId xmlns:a16="http://schemas.microsoft.com/office/drawing/2014/main" xmlns="" id="{EF65B413-66F4-3141-ADAF-C3106F794AD2}"/>
              </a:ext>
            </a:extLst>
          </p:cNvPr>
          <p:cNvSpPr txBox="1"/>
          <p:nvPr/>
        </p:nvSpPr>
        <p:spPr>
          <a:xfrm>
            <a:off x="5163207" y="190732"/>
            <a:ext cx="6723993" cy="1077218"/>
          </a:xfrm>
          <a:prstGeom prst="rect">
            <a:avLst/>
          </a:prstGeom>
          <a:noFill/>
        </p:spPr>
        <p:txBody>
          <a:bodyPr wrap="square" rtlCol="0">
            <a:spAutoFit/>
          </a:bodyPr>
          <a:lstStyle/>
          <a:p>
            <a:r>
              <a:rPr lang="en-US" sz="1600" dirty="0">
                <a:solidFill>
                  <a:srgbClr val="5C5D5D"/>
                </a:solidFill>
                <a:latin typeface="Montserrat" pitchFamily="2" charset="77"/>
              </a:rPr>
              <a:t>Agents selling personal real estate only pay a $395 transaction management fee when buying or selling property in which they are on the title. They can do this up to 4 transactions each year in which they keep 100% of the ENTIRE commission.</a:t>
            </a:r>
          </a:p>
        </p:txBody>
      </p:sp>
    </p:spTree>
    <p:extLst>
      <p:ext uri="{BB962C8B-B14F-4D97-AF65-F5344CB8AC3E}">
        <p14:creationId xmlns:p14="http://schemas.microsoft.com/office/powerpoint/2010/main" val="1269089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499261" y="353283"/>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Commission Splits</a:t>
            </a:r>
          </a:p>
        </p:txBody>
      </p:sp>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23" name="Subtitle 2">
            <a:extLst>
              <a:ext uri="{FF2B5EF4-FFF2-40B4-BE49-F238E27FC236}">
                <a16:creationId xmlns:a16="http://schemas.microsoft.com/office/drawing/2014/main" xmlns="" id="{4841C551-E030-0A46-8805-0A887A22F6E7}"/>
              </a:ext>
            </a:extLst>
          </p:cNvPr>
          <p:cNvSpPr txBox="1">
            <a:spLocks/>
          </p:cNvSpPr>
          <p:nvPr/>
        </p:nvSpPr>
        <p:spPr>
          <a:xfrm>
            <a:off x="506404" y="956260"/>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pitchFamily="2" charset="77"/>
                <a:ea typeface="Open Sans" panose="020B0606030504020204" pitchFamily="34" charset="0"/>
                <a:cs typeface="Open Sans" panose="020B0606030504020204" pitchFamily="34" charset="0"/>
              </a:rPr>
              <a:t>Agents and Teams</a:t>
            </a:r>
          </a:p>
        </p:txBody>
      </p:sp>
      <p:pic>
        <p:nvPicPr>
          <p:cNvPr id="2" name="Picture 1">
            <a:extLst>
              <a:ext uri="{FF2B5EF4-FFF2-40B4-BE49-F238E27FC236}">
                <a16:creationId xmlns:a16="http://schemas.microsoft.com/office/drawing/2014/main" xmlns="" id="{84673908-2B60-9984-7B19-947D467D4C57}"/>
              </a:ext>
            </a:extLst>
          </p:cNvPr>
          <p:cNvPicPr>
            <a:picLocks noChangeAspect="1"/>
          </p:cNvPicPr>
          <p:nvPr/>
        </p:nvPicPr>
        <p:blipFill>
          <a:blip r:embed="rId4"/>
          <a:stretch>
            <a:fillRect/>
          </a:stretch>
        </p:blipFill>
        <p:spPr>
          <a:xfrm>
            <a:off x="1528342" y="2755484"/>
            <a:ext cx="8956275" cy="3226134"/>
          </a:xfrm>
          <a:prstGeom prst="rect">
            <a:avLst/>
          </a:prstGeom>
        </p:spPr>
      </p:pic>
    </p:spTree>
    <p:extLst>
      <p:ext uri="{BB962C8B-B14F-4D97-AF65-F5344CB8AC3E}">
        <p14:creationId xmlns:p14="http://schemas.microsoft.com/office/powerpoint/2010/main" val="2190222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865044"/>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374238" y="353283"/>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Ownership Stock</a:t>
            </a:r>
          </a:p>
        </p:txBody>
      </p:sp>
      <p:pic>
        <p:nvPicPr>
          <p:cNvPr id="3" name="Picture 2" descr="A picture containing text, electronics&#10;&#10;Description automatically generated">
            <a:extLst>
              <a:ext uri="{FF2B5EF4-FFF2-40B4-BE49-F238E27FC236}">
                <a16:creationId xmlns:a16="http://schemas.microsoft.com/office/drawing/2014/main" xmlns="" id="{B75880AA-67B9-F446-8BF8-221C8F672CD0}"/>
              </a:ext>
            </a:extLst>
          </p:cNvPr>
          <p:cNvPicPr>
            <a:picLocks noChangeAspect="1"/>
          </p:cNvPicPr>
          <p:nvPr/>
        </p:nvPicPr>
        <p:blipFill rotWithShape="1">
          <a:blip r:embed="rId2"/>
          <a:srcRect l="4400" r="3915"/>
          <a:stretch/>
        </p:blipFill>
        <p:spPr>
          <a:xfrm>
            <a:off x="374238" y="2402201"/>
            <a:ext cx="6719018" cy="3811312"/>
          </a:xfrm>
          <a:prstGeom prst="rect">
            <a:avLst/>
          </a:prstGeom>
        </p:spPr>
      </p:pic>
      <p:sp>
        <p:nvSpPr>
          <p:cNvPr id="8" name="Subtitle 2">
            <a:extLst>
              <a:ext uri="{FF2B5EF4-FFF2-40B4-BE49-F238E27FC236}">
                <a16:creationId xmlns:a16="http://schemas.microsoft.com/office/drawing/2014/main" xmlns="" id="{10A02CF4-3743-EC48-A0F3-92047095D447}"/>
              </a:ext>
            </a:extLst>
          </p:cNvPr>
          <p:cNvSpPr txBox="1">
            <a:spLocks/>
          </p:cNvSpPr>
          <p:nvPr/>
        </p:nvSpPr>
        <p:spPr>
          <a:xfrm>
            <a:off x="374238" y="956260"/>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pitchFamily="2" charset="77"/>
                <a:ea typeface="Open Sans" panose="020B0606030504020204" pitchFamily="34" charset="0"/>
                <a:cs typeface="Open Sans" panose="020B0606030504020204" pitchFamily="34" charset="0"/>
              </a:rPr>
              <a:t>Earn Rewards</a:t>
            </a:r>
          </a:p>
        </p:txBody>
      </p:sp>
      <p:sp>
        <p:nvSpPr>
          <p:cNvPr id="10" name="Subtitle 2">
            <a:extLst>
              <a:ext uri="{FF2B5EF4-FFF2-40B4-BE49-F238E27FC236}">
                <a16:creationId xmlns:a16="http://schemas.microsoft.com/office/drawing/2014/main" xmlns="" id="{A1E3F751-986E-A24E-9427-497034D549C6}"/>
              </a:ext>
            </a:extLst>
          </p:cNvPr>
          <p:cNvSpPr txBox="1">
            <a:spLocks/>
          </p:cNvSpPr>
          <p:nvPr/>
        </p:nvSpPr>
        <p:spPr>
          <a:xfrm>
            <a:off x="7965194" y="3329848"/>
            <a:ext cx="3514381" cy="2236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Pay as little as $0 in net commission</a:t>
            </a:r>
          </a:p>
        </p:txBody>
      </p:sp>
    </p:spTree>
    <p:extLst>
      <p:ext uri="{BB962C8B-B14F-4D97-AF65-F5344CB8AC3E}">
        <p14:creationId xmlns:p14="http://schemas.microsoft.com/office/powerpoint/2010/main" val="114579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xmlns="" id="{DED057A7-DD19-4143-A5D4-96AC53EEB7F8}"/>
              </a:ext>
            </a:extLst>
          </p:cNvPr>
          <p:cNvSpPr txBox="1">
            <a:spLocks/>
          </p:cNvSpPr>
          <p:nvPr/>
        </p:nvSpPr>
        <p:spPr>
          <a:xfrm>
            <a:off x="499261" y="667713"/>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Legal Disclosure</a:t>
            </a:r>
          </a:p>
        </p:txBody>
      </p:sp>
      <p:sp>
        <p:nvSpPr>
          <p:cNvPr id="9" name="TextBox 8">
            <a:extLst>
              <a:ext uri="{FF2B5EF4-FFF2-40B4-BE49-F238E27FC236}">
                <a16:creationId xmlns:a16="http://schemas.microsoft.com/office/drawing/2014/main" xmlns="" id="{FC38BAF5-DE08-314F-AB20-14B021B822F4}"/>
              </a:ext>
            </a:extLst>
          </p:cNvPr>
          <p:cNvSpPr txBox="1"/>
          <p:nvPr/>
        </p:nvSpPr>
        <p:spPr>
          <a:xfrm>
            <a:off x="388883" y="2265791"/>
            <a:ext cx="11603420" cy="4320357"/>
          </a:xfrm>
          <a:prstGeom prst="rect">
            <a:avLst/>
          </a:prstGeom>
          <a:noFill/>
        </p:spPr>
        <p:txBody>
          <a:bodyPr wrap="square" numCol="2" spcCol="457200">
            <a:noAutofit/>
          </a:bodyPr>
          <a:lstStyle/>
          <a:p>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Certain statements herein relating to </a:t>
            </a:r>
            <a:r>
              <a:rPr lang="en-US" sz="850" dirty="0" err="1">
                <a:solidFill>
                  <a:srgbClr val="000000"/>
                </a:solidFill>
                <a:latin typeface="Montserrat" pitchFamily="2" charset="77"/>
                <a:ea typeface="Times New Roman" panose="02020603050405020304" pitchFamily="18" charset="0"/>
                <a:cs typeface="Times New Roman" panose="02020603050405020304" pitchFamily="18" charset="0"/>
              </a:rPr>
              <a:t>CanZell</a:t>
            </a:r>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 Realty Inc. (“</a:t>
            </a:r>
            <a:r>
              <a:rPr lang="en-US" sz="850" dirty="0" err="1">
                <a:solidFill>
                  <a:srgbClr val="000000"/>
                </a:solidFill>
                <a:latin typeface="Montserrat" pitchFamily="2" charset="77"/>
                <a:ea typeface="Times New Roman" panose="02020603050405020304" pitchFamily="18" charset="0"/>
                <a:cs typeface="Times New Roman" panose="02020603050405020304" pitchFamily="18" charset="0"/>
              </a:rPr>
              <a:t>CanZell</a:t>
            </a:r>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 or the “Company”) constitute “forward-looking statements”, within the meaning of applicable securities laws, including without limitation, statements regarding future estimates, business plans and/or objectives, sales programs, forecasts and projections, assumptions, expectations, and/or beliefs of future performance. Such “forward-looking statements” involve known and unknown risks and uncertainties that could cause actual and future events to differ materially from those anticipated in such statements. Forward looking statements include, but are not limited to, statements with respect to commercial operations, anticipated revenues, the overall projected size of the market and other information that is based on forecasts of future results and other key management assumptions. The Company assumes no responsibility to update or revise forward-looking information to reflect new events or circumstances unless required by law.</a:t>
            </a:r>
          </a:p>
          <a:p>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Future Oriented Financial Information: To the extent any forward-looking information in this Presentation constitutes “future-oriented financial information” or “financial outlooks” within the meaning of applicable Canadian securities laws, such information is being provided to demonstrate anticipated results and the reader is cautioned that this information may not be appropriate for any other purpose and the reader should not place undue reliance on such future-oriented financial information and financial outlooks. Future-oriented financial information and financial outlooks, as with forward-looking information generally, are, without limitation, based on the assumptions and subject to the risks set out above. Our actual financial position and results of operations may differ materially from management’s current expectations and, as a result, our revenue and profitability may differ materially from the revenue and profitability profiles provided in this Presentation. Such information is presented for illustrative purposes only and may not be an indication of our actual financial position or results of operations.</a:t>
            </a:r>
          </a:p>
          <a:p>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This presentation constitutes an “offering memorandum” under applicable securities laws. Please refer to Appendix “A” hereto for important information regarding the statutory rights of action available to purchasers of the offered securities.</a:t>
            </a:r>
          </a:p>
          <a:p>
            <a:endParaRPr lang="en-US" sz="850" dirty="0">
              <a:solidFill>
                <a:srgbClr val="000000"/>
              </a:solidFill>
              <a:latin typeface="Montserrat" pitchFamily="2" charset="77"/>
              <a:ea typeface="Times New Roman" panose="02020603050405020304" pitchFamily="18" charset="0"/>
              <a:cs typeface="Times New Roman" panose="02020603050405020304" pitchFamily="18" charset="0"/>
            </a:endParaRPr>
          </a:p>
          <a:p>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Appendix A</a:t>
            </a:r>
            <a:b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br>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This presentation may be considered an offering memorandum (the “Offering Memorandum”) thereby granting the potential purchasers statutory rights and contractual rights of action. Securities legislation in certain of the provinces and territories of Canada provides purchasers or requires purchasers to be provided with a remedy for rescission or damages where an offering memorandum and any amendment to it contain a Misrepresentation. As used herein, “Misrepresentation” means: (a) in the case of all jurisdictions except Quebec, an untrue statement of a material fact, or an omission to state a material fact that is required to be stated, or that is necessary to make a statement not misleading in light of the circumstances in which it was made; and (b) in the case of Quebec, any misleading information on a material fact as well as any omission of a material fact. These remedies, or notice with respect thereto, must be exercised, or delivered, as the case may be, by the purchaser within the time limit prescribed by the applicable securities legislation. Each purchaser should refer to provisions of the applicable securities legislation for the particulars of these rights or consult with a legal advisor.</a:t>
            </a:r>
          </a:p>
          <a:p>
            <a:endParaRPr lang="en-US" sz="850" dirty="0">
              <a:solidFill>
                <a:srgbClr val="000000"/>
              </a:solidFill>
              <a:latin typeface="Montserrat" pitchFamily="2" charset="77"/>
              <a:ea typeface="Times New Roman" panose="02020603050405020304" pitchFamily="18" charset="0"/>
              <a:cs typeface="Times New Roman" panose="02020603050405020304" pitchFamily="18" charset="0"/>
            </a:endParaRPr>
          </a:p>
          <a:p>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Rights for Purchasers in Ontario and British Columbia. In the event that this Offering Memorandum, together with any amendments hereto used in connection herewith, delivered to a purchaser of securities of the Company resident in Ontario or British Columbia contains a Misrepresentation, the purchaser will, as provided below, have a right of action against the Company for damages, or while still the owner of the securities purchased by that purchaser, for rescission, in which case, if the purchaser elects to exercise the right of rescission, the purchaser will have no right of action for damages against the Company, provided that: (a) the right of action for rescission or damages must be exercisable by the purchaser not later than, (</a:t>
            </a:r>
            <a:r>
              <a:rPr lang="en-US" sz="850" dirty="0" err="1">
                <a:solidFill>
                  <a:srgbClr val="000000"/>
                </a:solidFill>
                <a:latin typeface="Montserrat" pitchFamily="2" charset="77"/>
                <a:ea typeface="Times New Roman" panose="02020603050405020304" pitchFamily="18" charset="0"/>
                <a:cs typeface="Times New Roman" panose="02020603050405020304" pitchFamily="18" charset="0"/>
              </a:rPr>
              <a:t>i</a:t>
            </a:r>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 in the case of an action for rescission, 180 days after the date of the transaction that gave rise to the cause of action; or (ii) in the case of any action, other than an action for rescission, the earlier of, (A) 180 days after the plaintiff first had knowledge of the facts giving rise to the cause of action or (B) three years after the date of the transaction that gave rise to the cause of action; (b) the Company will not be liable if it proves that the purchaser purchased the securities with knowledge of the Misrepresentation; (c) in the case of an action for damages, the Company will not be liable for all or any portion of the damages that it proves does not represent the depreciation in value of the securities as a result of the Misrepresentation relied upon; and (d) in no case will the amount recoverable in any action exceed the price at which the securities were sold to the purchaser. The foregoing summaries are subject to any express provisions of the securities legislation of each offering jurisdiction and the regulation, rules and policy statements thereunder and reference is made thereto for the complete text of such provisions. The rights of action described herein are in addition to and without derogation from any other right or remedy that the purchaser may have at law. </a:t>
            </a:r>
            <a:endParaRPr lang="en-US" sz="850" dirty="0">
              <a:effectLst/>
              <a:latin typeface="Montserrat"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152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865044"/>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374238" y="353283"/>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Ownership Stock</a:t>
            </a:r>
          </a:p>
        </p:txBody>
      </p:sp>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8" name="Subtitle 2">
            <a:extLst>
              <a:ext uri="{FF2B5EF4-FFF2-40B4-BE49-F238E27FC236}">
                <a16:creationId xmlns:a16="http://schemas.microsoft.com/office/drawing/2014/main" xmlns="" id="{10A02CF4-3743-EC48-A0F3-92047095D447}"/>
              </a:ext>
            </a:extLst>
          </p:cNvPr>
          <p:cNvSpPr txBox="1">
            <a:spLocks/>
          </p:cNvSpPr>
          <p:nvPr/>
        </p:nvSpPr>
        <p:spPr>
          <a:xfrm>
            <a:off x="374238" y="956260"/>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pitchFamily="2" charset="77"/>
                <a:ea typeface="Open Sans" panose="020B0606030504020204" pitchFamily="34" charset="0"/>
                <a:cs typeface="Open Sans" panose="020B0606030504020204" pitchFamily="34" charset="0"/>
              </a:rPr>
              <a:t>Earn Rewards</a:t>
            </a:r>
          </a:p>
        </p:txBody>
      </p:sp>
      <p:pic>
        <p:nvPicPr>
          <p:cNvPr id="9" name="Picture 8">
            <a:extLst>
              <a:ext uri="{FF2B5EF4-FFF2-40B4-BE49-F238E27FC236}">
                <a16:creationId xmlns:a16="http://schemas.microsoft.com/office/drawing/2014/main" xmlns="" id="{749127EE-6FB5-6D4D-9D0C-4C69A944308D}"/>
              </a:ext>
            </a:extLst>
          </p:cNvPr>
          <p:cNvPicPr>
            <a:picLocks noChangeAspect="1"/>
          </p:cNvPicPr>
          <p:nvPr/>
        </p:nvPicPr>
        <p:blipFill>
          <a:blip r:embed="rId4"/>
          <a:stretch>
            <a:fillRect/>
          </a:stretch>
        </p:blipFill>
        <p:spPr>
          <a:xfrm>
            <a:off x="1586094" y="2765249"/>
            <a:ext cx="8638131" cy="2867124"/>
          </a:xfrm>
          <a:prstGeom prst="rect">
            <a:avLst/>
          </a:prstGeom>
        </p:spPr>
      </p:pic>
    </p:spTree>
    <p:extLst>
      <p:ext uri="{BB962C8B-B14F-4D97-AF65-F5344CB8AC3E}">
        <p14:creationId xmlns:p14="http://schemas.microsoft.com/office/powerpoint/2010/main" val="2690807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349908" cy="1865044"/>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374238" y="353283"/>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Revenue Share</a:t>
            </a:r>
          </a:p>
        </p:txBody>
      </p:sp>
      <p:sp>
        <p:nvSpPr>
          <p:cNvPr id="8" name="Subtitle 2">
            <a:extLst>
              <a:ext uri="{FF2B5EF4-FFF2-40B4-BE49-F238E27FC236}">
                <a16:creationId xmlns:a16="http://schemas.microsoft.com/office/drawing/2014/main" xmlns="" id="{10A02CF4-3743-EC48-A0F3-92047095D447}"/>
              </a:ext>
            </a:extLst>
          </p:cNvPr>
          <p:cNvSpPr txBox="1">
            <a:spLocks/>
          </p:cNvSpPr>
          <p:nvPr/>
        </p:nvSpPr>
        <p:spPr>
          <a:xfrm>
            <a:off x="374238" y="956260"/>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pitchFamily="2" charset="77"/>
                <a:ea typeface="Open Sans" panose="020B0606030504020204" pitchFamily="34" charset="0"/>
                <a:cs typeface="Open Sans" panose="020B0606030504020204" pitchFamily="34" charset="0"/>
              </a:rPr>
              <a:t>5 Levels</a:t>
            </a:r>
          </a:p>
        </p:txBody>
      </p:sp>
      <p:pic>
        <p:nvPicPr>
          <p:cNvPr id="9" name="Picture 8">
            <a:extLst>
              <a:ext uri="{FF2B5EF4-FFF2-40B4-BE49-F238E27FC236}">
                <a16:creationId xmlns:a16="http://schemas.microsoft.com/office/drawing/2014/main" xmlns="" id="{5A1B3B8F-1A9A-494E-8BCE-830C2AC9FD13}"/>
              </a:ext>
            </a:extLst>
          </p:cNvPr>
          <p:cNvPicPr>
            <a:picLocks noChangeAspect="1"/>
          </p:cNvPicPr>
          <p:nvPr/>
        </p:nvPicPr>
        <p:blipFill>
          <a:blip r:embed="rId2"/>
          <a:stretch>
            <a:fillRect/>
          </a:stretch>
        </p:blipFill>
        <p:spPr>
          <a:xfrm>
            <a:off x="598270" y="2649270"/>
            <a:ext cx="8270309" cy="3400374"/>
          </a:xfrm>
          <a:prstGeom prst="rect">
            <a:avLst/>
          </a:prstGeom>
        </p:spPr>
      </p:pic>
      <p:sp>
        <p:nvSpPr>
          <p:cNvPr id="11" name="TextBox 10">
            <a:extLst>
              <a:ext uri="{FF2B5EF4-FFF2-40B4-BE49-F238E27FC236}">
                <a16:creationId xmlns:a16="http://schemas.microsoft.com/office/drawing/2014/main" xmlns="" id="{BD10E07E-3859-9941-ADEE-973DB7269E58}"/>
              </a:ext>
            </a:extLst>
          </p:cNvPr>
          <p:cNvSpPr txBox="1"/>
          <p:nvPr/>
        </p:nvSpPr>
        <p:spPr>
          <a:xfrm>
            <a:off x="6643171" y="366039"/>
            <a:ext cx="5174591" cy="1200329"/>
          </a:xfrm>
          <a:prstGeom prst="rect">
            <a:avLst/>
          </a:prstGeom>
          <a:noFill/>
        </p:spPr>
        <p:txBody>
          <a:bodyPr wrap="square" rtlCol="0">
            <a:spAutoFit/>
          </a:bodyPr>
          <a:lstStyle/>
          <a:p>
            <a:r>
              <a:rPr lang="en-US" dirty="0">
                <a:solidFill>
                  <a:schemeClr val="bg1"/>
                </a:solidFill>
                <a:latin typeface="Montserrat" pitchFamily="2" charset="77"/>
              </a:rPr>
              <a:t>At </a:t>
            </a:r>
            <a:r>
              <a:rPr lang="en-US" dirty="0" err="1">
                <a:solidFill>
                  <a:schemeClr val="bg1"/>
                </a:solidFill>
                <a:latin typeface="Montserrat" pitchFamily="2" charset="77"/>
              </a:rPr>
              <a:t>CanZell</a:t>
            </a:r>
            <a:r>
              <a:rPr lang="en-US" dirty="0">
                <a:solidFill>
                  <a:schemeClr val="bg1"/>
                </a:solidFill>
                <a:latin typeface="Montserrat" pitchFamily="2" charset="77"/>
              </a:rPr>
              <a:t> Realty, you have an opportunity to unlock up to </a:t>
            </a:r>
            <a:r>
              <a:rPr lang="en-US" b="1" dirty="0">
                <a:solidFill>
                  <a:schemeClr val="bg1"/>
                </a:solidFill>
                <a:latin typeface="Montserrat" pitchFamily="2" charset="77"/>
              </a:rPr>
              <a:t>85% of company dollar </a:t>
            </a:r>
            <a:r>
              <a:rPr lang="en-US" dirty="0">
                <a:solidFill>
                  <a:schemeClr val="bg1"/>
                </a:solidFill>
                <a:latin typeface="Montserrat" pitchFamily="2" charset="77"/>
              </a:rPr>
              <a:t>in additional revenue just by attracting producing agents to the company.</a:t>
            </a:r>
          </a:p>
        </p:txBody>
      </p:sp>
      <p:pic>
        <p:nvPicPr>
          <p:cNvPr id="4" name="Picture 3">
            <a:extLst>
              <a:ext uri="{FF2B5EF4-FFF2-40B4-BE49-F238E27FC236}">
                <a16:creationId xmlns:a16="http://schemas.microsoft.com/office/drawing/2014/main" xmlns="" id="{DF436CFC-A619-6349-9F4B-861F0AFF1F0F}"/>
              </a:ext>
            </a:extLst>
          </p:cNvPr>
          <p:cNvPicPr>
            <a:picLocks noChangeAspect="1"/>
          </p:cNvPicPr>
          <p:nvPr/>
        </p:nvPicPr>
        <p:blipFill>
          <a:blip r:embed="rId3"/>
          <a:stretch>
            <a:fillRect/>
          </a:stretch>
        </p:blipFill>
        <p:spPr>
          <a:xfrm>
            <a:off x="9407181" y="3042804"/>
            <a:ext cx="1876220" cy="2613307"/>
          </a:xfrm>
          <a:prstGeom prst="rect">
            <a:avLst/>
          </a:prstGeom>
        </p:spPr>
      </p:pic>
    </p:spTree>
    <p:extLst>
      <p:ext uri="{BB962C8B-B14F-4D97-AF65-F5344CB8AC3E}">
        <p14:creationId xmlns:p14="http://schemas.microsoft.com/office/powerpoint/2010/main" val="35884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473622" y="709332"/>
            <a:ext cx="9409966" cy="13644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Feedback from Real Agents</a:t>
            </a:r>
          </a:p>
        </p:txBody>
      </p:sp>
      <p:sp>
        <p:nvSpPr>
          <p:cNvPr id="16" name="TextBox 15">
            <a:extLst>
              <a:ext uri="{FF2B5EF4-FFF2-40B4-BE49-F238E27FC236}">
                <a16:creationId xmlns:a16="http://schemas.microsoft.com/office/drawing/2014/main" xmlns="" id="{E54010A1-E61A-5E44-915E-1DF95162942B}"/>
              </a:ext>
            </a:extLst>
          </p:cNvPr>
          <p:cNvSpPr txBox="1"/>
          <p:nvPr/>
        </p:nvSpPr>
        <p:spPr>
          <a:xfrm>
            <a:off x="753037" y="1731099"/>
            <a:ext cx="9991164" cy="3498394"/>
          </a:xfrm>
          <a:prstGeom prst="rect">
            <a:avLst/>
          </a:prstGeom>
          <a:noFill/>
        </p:spPr>
        <p:txBody>
          <a:bodyPr wrap="square" rtlCol="0">
            <a:spAutoFit/>
          </a:bodyPr>
          <a:lstStyle/>
          <a:p>
            <a:r>
              <a:rPr lang="en-US" dirty="0">
                <a:solidFill>
                  <a:srgbClr val="4B878B"/>
                </a:solidFill>
                <a:effectLst/>
                <a:latin typeface="Montserrat" pitchFamily="2" charset="77"/>
              </a:rPr>
              <a:t>Here are 5 reasons why</a:t>
            </a:r>
            <a:r>
              <a:rPr lang="en-US" b="1" dirty="0">
                <a:solidFill>
                  <a:srgbClr val="4B878B"/>
                </a:solidFill>
                <a:effectLst/>
                <a:latin typeface="Montserrat" pitchFamily="2" charset="77"/>
              </a:rPr>
              <a:t> </a:t>
            </a:r>
            <a:r>
              <a:rPr lang="en-US" dirty="0">
                <a:solidFill>
                  <a:srgbClr val="4B878B"/>
                </a:solidFill>
                <a:effectLst/>
                <a:latin typeface="Montserrat" pitchFamily="2" charset="77"/>
              </a:rPr>
              <a:t>people made the switch and decided to JOIN CANZELL </a:t>
            </a:r>
            <a:br>
              <a:rPr lang="en-US" dirty="0">
                <a:solidFill>
                  <a:srgbClr val="4B878B"/>
                </a:solidFill>
                <a:effectLst/>
                <a:latin typeface="Montserrat" pitchFamily="2" charset="77"/>
              </a:rPr>
            </a:br>
            <a:r>
              <a:rPr lang="en-US" dirty="0">
                <a:solidFill>
                  <a:srgbClr val="4B878B"/>
                </a:solidFill>
                <a:effectLst/>
                <a:latin typeface="Montserrat" pitchFamily="2" charset="77"/>
              </a:rPr>
              <a:t>from other Brokerages:</a:t>
            </a:r>
          </a:p>
          <a:p>
            <a:endParaRPr lang="en-US" dirty="0">
              <a:solidFill>
                <a:srgbClr val="282829"/>
              </a:solidFill>
              <a:effectLst/>
              <a:latin typeface="Montserrat" pitchFamily="2" charset="77"/>
            </a:endParaRPr>
          </a:p>
          <a:p>
            <a:pPr marL="285750" indent="-285750">
              <a:spcAft>
                <a:spcPts val="700"/>
              </a:spcAft>
              <a:buFont typeface="Arial" panose="020B0604020202020204" pitchFamily="34" charset="0"/>
              <a:buChar char="•"/>
            </a:pPr>
            <a:r>
              <a:rPr lang="en-US" b="1" dirty="0">
                <a:solidFill>
                  <a:srgbClr val="5C5D5D"/>
                </a:solidFill>
                <a:latin typeface="Montserrat" pitchFamily="2" charset="77"/>
              </a:rPr>
              <a:t>3 Levels are open immediately </a:t>
            </a:r>
            <a:r>
              <a:rPr lang="en-US" dirty="0">
                <a:solidFill>
                  <a:srgbClr val="5C5D5D"/>
                </a:solidFill>
                <a:latin typeface="Montserrat" pitchFamily="2" charset="77"/>
              </a:rPr>
              <a:t>(vs. 5 agents required to open the 2nd level &amp; 10 agents required to open the 3rd)</a:t>
            </a:r>
          </a:p>
          <a:p>
            <a:pPr marL="285750" indent="-285750">
              <a:spcAft>
                <a:spcPts val="700"/>
              </a:spcAft>
              <a:buFont typeface="Arial" panose="020B0604020202020204" pitchFamily="34" charset="0"/>
              <a:buChar char="•"/>
            </a:pPr>
            <a:r>
              <a:rPr lang="en-US" b="1" dirty="0">
                <a:solidFill>
                  <a:srgbClr val="5C5D5D"/>
                </a:solidFill>
                <a:latin typeface="Montserrat" pitchFamily="2" charset="77"/>
              </a:rPr>
              <a:t>$14k cap </a:t>
            </a:r>
            <a:r>
              <a:rPr lang="en-US" dirty="0">
                <a:solidFill>
                  <a:srgbClr val="5C5D5D"/>
                </a:solidFill>
                <a:latin typeface="Montserrat" pitchFamily="2" charset="77"/>
              </a:rPr>
              <a:t>(vs. $16k cap)</a:t>
            </a:r>
          </a:p>
          <a:p>
            <a:pPr marL="285750" indent="-285750">
              <a:spcAft>
                <a:spcPts val="700"/>
              </a:spcAft>
              <a:buFont typeface="Arial" panose="020B0604020202020204" pitchFamily="34" charset="0"/>
              <a:buChar char="•"/>
            </a:pPr>
            <a:r>
              <a:rPr lang="en-US" b="1" dirty="0">
                <a:solidFill>
                  <a:srgbClr val="5C5D5D"/>
                </a:solidFill>
                <a:latin typeface="Montserrat" pitchFamily="2" charset="77"/>
              </a:rPr>
              <a:t>$4000 stock award for capping</a:t>
            </a:r>
            <a:r>
              <a:rPr lang="en-US" dirty="0">
                <a:solidFill>
                  <a:srgbClr val="5C5D5D"/>
                </a:solidFill>
                <a:latin typeface="Montserrat" pitchFamily="2" charset="77"/>
              </a:rPr>
              <a:t> (vs. $400 at other company)</a:t>
            </a:r>
          </a:p>
          <a:p>
            <a:pPr marL="285750" indent="-285750">
              <a:spcAft>
                <a:spcPts val="700"/>
              </a:spcAft>
              <a:buFont typeface="Arial" panose="020B0604020202020204" pitchFamily="34" charset="0"/>
              <a:buChar char="•"/>
            </a:pPr>
            <a:r>
              <a:rPr lang="en-US" b="1" dirty="0">
                <a:solidFill>
                  <a:srgbClr val="5C5D5D"/>
                </a:solidFill>
                <a:latin typeface="Montserrat" pitchFamily="2" charset="77"/>
              </a:rPr>
              <a:t>More Agent Support </a:t>
            </a:r>
            <a:r>
              <a:rPr lang="en-US" dirty="0">
                <a:solidFill>
                  <a:srgbClr val="5C5D5D"/>
                </a:solidFill>
                <a:latin typeface="Montserrat" pitchFamily="2" charset="77"/>
              </a:rPr>
              <a:t>(vs. limited brokers that are spread too thin often 1 or 2 for the entire state &amp; no company assigned guide/trainer) </a:t>
            </a:r>
          </a:p>
          <a:p>
            <a:pPr marL="285750" indent="-285750">
              <a:spcAft>
                <a:spcPts val="700"/>
              </a:spcAft>
              <a:buFont typeface="Arial" panose="020B0604020202020204" pitchFamily="34" charset="0"/>
              <a:buChar char="•"/>
            </a:pPr>
            <a:r>
              <a:rPr lang="en-US" b="1" dirty="0">
                <a:solidFill>
                  <a:srgbClr val="5C5D5D"/>
                </a:solidFill>
                <a:latin typeface="Montserrat" pitchFamily="2" charset="77"/>
              </a:rPr>
              <a:t>Culture! </a:t>
            </a:r>
            <a:r>
              <a:rPr lang="en-US" dirty="0">
                <a:solidFill>
                  <a:srgbClr val="5C5D5D"/>
                </a:solidFill>
                <a:latin typeface="Montserrat" pitchFamily="2" charset="77"/>
              </a:rPr>
              <a:t>it feels like family w/ lots of heart instead of a very corporate and cold environment</a:t>
            </a:r>
          </a:p>
        </p:txBody>
      </p:sp>
      <p:pic>
        <p:nvPicPr>
          <p:cNvPr id="4" name="Picture 3" descr="Text, logo&#10;&#10;Description automatically generated">
            <a:extLst>
              <a:ext uri="{FF2B5EF4-FFF2-40B4-BE49-F238E27FC236}">
                <a16:creationId xmlns:a16="http://schemas.microsoft.com/office/drawing/2014/main" xmlns="" id="{525086ED-0176-E061-23DA-4C0A951C5B1A}"/>
              </a:ext>
            </a:extLst>
          </p:cNvPr>
          <p:cNvPicPr>
            <a:picLocks noChangeAspect="1"/>
          </p:cNvPicPr>
          <p:nvPr/>
        </p:nvPicPr>
        <p:blipFill>
          <a:blip r:embed="rId2"/>
          <a:stretch>
            <a:fillRect/>
          </a:stretch>
        </p:blipFill>
        <p:spPr>
          <a:xfrm>
            <a:off x="9072456" y="5494919"/>
            <a:ext cx="2486819" cy="1007932"/>
          </a:xfrm>
          <a:prstGeom prst="rect">
            <a:avLst/>
          </a:prstGeom>
        </p:spPr>
      </p:pic>
    </p:spTree>
    <p:extLst>
      <p:ext uri="{BB962C8B-B14F-4D97-AF65-F5344CB8AC3E}">
        <p14:creationId xmlns:p14="http://schemas.microsoft.com/office/powerpoint/2010/main" val="137271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7E8A5F8-D06D-8342-8190-2E94A1C500B5}"/>
              </a:ext>
            </a:extLst>
          </p:cNvPr>
          <p:cNvSpPr txBox="1"/>
          <p:nvPr/>
        </p:nvSpPr>
        <p:spPr>
          <a:xfrm>
            <a:off x="7802270" y="970104"/>
            <a:ext cx="3974762" cy="5201424"/>
          </a:xfrm>
          <a:prstGeom prst="rect">
            <a:avLst/>
          </a:prstGeom>
          <a:noFill/>
        </p:spPr>
        <p:txBody>
          <a:bodyPr wrap="square" rtlCol="0">
            <a:spAutoFit/>
          </a:bodyPr>
          <a:lstStyle/>
          <a:p>
            <a:pPr>
              <a:spcAft>
                <a:spcPts val="800"/>
              </a:spcAft>
            </a:pPr>
            <a:r>
              <a:rPr lang="en-US" sz="2000" b="1" dirty="0">
                <a:solidFill>
                  <a:srgbClr val="4B878B"/>
                </a:solidFill>
                <a:latin typeface="Montserrat" pitchFamily="2" charset="77"/>
              </a:rPr>
              <a:t>Is </a:t>
            </a:r>
            <a:r>
              <a:rPr lang="en-US" sz="2000" b="1" dirty="0" err="1">
                <a:solidFill>
                  <a:srgbClr val="4B878B"/>
                </a:solidFill>
                <a:latin typeface="Montserrat" pitchFamily="2" charset="77"/>
              </a:rPr>
              <a:t>CanZell</a:t>
            </a:r>
            <a:r>
              <a:rPr lang="en-US" sz="2000" b="1" dirty="0">
                <a:solidFill>
                  <a:srgbClr val="4B878B"/>
                </a:solidFill>
                <a:latin typeface="Montserrat" pitchFamily="2" charset="77"/>
              </a:rPr>
              <a:t> Realty Sustainable?</a:t>
            </a:r>
            <a:endParaRPr lang="en-US" sz="2000" dirty="0">
              <a:solidFill>
                <a:srgbClr val="4B878B"/>
              </a:solidFill>
              <a:latin typeface="Montserrat" pitchFamily="2" charset="77"/>
            </a:endParaRPr>
          </a:p>
          <a:p>
            <a:pPr>
              <a:spcAft>
                <a:spcPts val="800"/>
              </a:spcAft>
            </a:pPr>
            <a:r>
              <a:rPr lang="en-US" sz="1600" dirty="0" err="1">
                <a:solidFill>
                  <a:srgbClr val="5C5D5D"/>
                </a:solidFill>
                <a:latin typeface="Montserrat" pitchFamily="2" charset="77"/>
              </a:rPr>
              <a:t>CanZell</a:t>
            </a:r>
            <a:r>
              <a:rPr lang="en-US" sz="1600" dirty="0">
                <a:solidFill>
                  <a:srgbClr val="5C5D5D"/>
                </a:solidFill>
                <a:latin typeface="Montserrat" pitchFamily="2" charset="77"/>
              </a:rPr>
              <a:t> Realty gives so much back to agents with Revenue Share, stock compensation, and lead generation tools, many agents wonder if the </a:t>
            </a:r>
            <a:r>
              <a:rPr lang="en-US" sz="1600" dirty="0" err="1">
                <a:solidFill>
                  <a:srgbClr val="5C5D5D"/>
                </a:solidFill>
                <a:latin typeface="Montserrat" pitchFamily="2" charset="77"/>
              </a:rPr>
              <a:t>CanZell</a:t>
            </a:r>
            <a:r>
              <a:rPr lang="en-US" sz="1600" dirty="0">
                <a:solidFill>
                  <a:srgbClr val="5C5D5D"/>
                </a:solidFill>
                <a:latin typeface="Montserrat" pitchFamily="2" charset="77"/>
              </a:rPr>
              <a:t> Realty business model can last into the future? </a:t>
            </a:r>
          </a:p>
          <a:p>
            <a:pPr>
              <a:spcAft>
                <a:spcPts val="800"/>
              </a:spcAft>
            </a:pPr>
            <a:r>
              <a:rPr lang="en-US" sz="1600" dirty="0">
                <a:solidFill>
                  <a:srgbClr val="5C5D5D"/>
                </a:solidFill>
                <a:latin typeface="Montserrat" pitchFamily="2" charset="77"/>
              </a:rPr>
              <a:t>Our revenue share model pays out up to 85% of the company dollar back to agents, 11% to leadership and 10% to the charity of the client’s choice, allowing for the other 14% to go towards overhead, technology and profit. Because </a:t>
            </a:r>
            <a:r>
              <a:rPr lang="en-US" sz="1600" dirty="0" err="1">
                <a:solidFill>
                  <a:srgbClr val="5C5D5D"/>
                </a:solidFill>
                <a:latin typeface="Montserrat" pitchFamily="2" charset="77"/>
              </a:rPr>
              <a:t>CanZell</a:t>
            </a:r>
            <a:r>
              <a:rPr lang="en-US" sz="1600" dirty="0">
                <a:solidFill>
                  <a:srgbClr val="5C5D5D"/>
                </a:solidFill>
                <a:latin typeface="Montserrat" pitchFamily="2" charset="77"/>
              </a:rPr>
              <a:t> Realty has no physical brick and mortar offices, the overhead is substantially less than comparable brokerages. </a:t>
            </a:r>
          </a:p>
          <a:p>
            <a:pPr>
              <a:spcAft>
                <a:spcPts val="800"/>
              </a:spcAft>
            </a:pPr>
            <a:r>
              <a:rPr lang="en-US" sz="1600" dirty="0">
                <a:solidFill>
                  <a:srgbClr val="5C5D5D"/>
                </a:solidFill>
                <a:latin typeface="Montserrat" pitchFamily="2" charset="77"/>
              </a:rPr>
              <a:t> </a:t>
            </a:r>
            <a:endParaRPr lang="en-US" dirty="0">
              <a:solidFill>
                <a:srgbClr val="5C5D5D"/>
              </a:solidFill>
              <a:latin typeface="Montserrat" pitchFamily="2" charset="77"/>
            </a:endParaRPr>
          </a:p>
        </p:txBody>
      </p:sp>
      <p:pic>
        <p:nvPicPr>
          <p:cNvPr id="2" name="Picture 1">
            <a:extLst>
              <a:ext uri="{FF2B5EF4-FFF2-40B4-BE49-F238E27FC236}">
                <a16:creationId xmlns:a16="http://schemas.microsoft.com/office/drawing/2014/main" xmlns="" id="{93B6AE75-42E8-69F3-F83A-E200B1AAD9CB}"/>
              </a:ext>
            </a:extLst>
          </p:cNvPr>
          <p:cNvPicPr>
            <a:picLocks noChangeAspect="1"/>
          </p:cNvPicPr>
          <p:nvPr/>
        </p:nvPicPr>
        <p:blipFill rotWithShape="1">
          <a:blip r:embed="rId2"/>
          <a:srcRect r="15269"/>
          <a:stretch/>
        </p:blipFill>
        <p:spPr>
          <a:xfrm>
            <a:off x="-2172235" y="271305"/>
            <a:ext cx="9535061" cy="6586695"/>
          </a:xfrm>
          <a:prstGeom prst="rect">
            <a:avLst/>
          </a:prstGeom>
        </p:spPr>
      </p:pic>
      <p:sp>
        <p:nvSpPr>
          <p:cNvPr id="3" name="Rectangle 2">
            <a:extLst>
              <a:ext uri="{FF2B5EF4-FFF2-40B4-BE49-F238E27FC236}">
                <a16:creationId xmlns:a16="http://schemas.microsoft.com/office/drawing/2014/main" xmlns="" id="{05FAF402-EF16-7106-F51F-4A91C3AF3850}"/>
              </a:ext>
            </a:extLst>
          </p:cNvPr>
          <p:cNvSpPr/>
          <p:nvPr/>
        </p:nvSpPr>
        <p:spPr>
          <a:xfrm>
            <a:off x="-374405" y="-1"/>
            <a:ext cx="7737231" cy="542611"/>
          </a:xfrm>
          <a:prstGeom prst="rect">
            <a:avLst/>
          </a:prstGeom>
          <a:solidFill>
            <a:srgbClr val="68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76C9ADAF-54D8-852C-5F3C-48A90CAE5034}"/>
              </a:ext>
            </a:extLst>
          </p:cNvPr>
          <p:cNvSpPr txBox="1"/>
          <p:nvPr/>
        </p:nvSpPr>
        <p:spPr>
          <a:xfrm>
            <a:off x="489766" y="429195"/>
            <a:ext cx="2916183" cy="769441"/>
          </a:xfrm>
          <a:prstGeom prst="rect">
            <a:avLst/>
          </a:prstGeom>
          <a:noFill/>
        </p:spPr>
        <p:txBody>
          <a:bodyPr wrap="none" rtlCol="0">
            <a:spAutoFit/>
          </a:bodyPr>
          <a:lstStyle/>
          <a:p>
            <a:pPr algn="ctr"/>
            <a:r>
              <a:rPr lang="en-US" sz="4400" b="1" dirty="0">
                <a:solidFill>
                  <a:schemeClr val="bg1"/>
                </a:solidFill>
                <a:latin typeface="Montserrat" pitchFamily="2" charset="77"/>
              </a:rPr>
              <a:t>20 States</a:t>
            </a:r>
          </a:p>
        </p:txBody>
      </p:sp>
      <p:sp>
        <p:nvSpPr>
          <p:cNvPr id="5" name="TextBox 4">
            <a:extLst>
              <a:ext uri="{FF2B5EF4-FFF2-40B4-BE49-F238E27FC236}">
                <a16:creationId xmlns:a16="http://schemas.microsoft.com/office/drawing/2014/main" xmlns="" id="{C088693E-29F0-AEB4-1FCF-7F99BCD67E8C}"/>
              </a:ext>
            </a:extLst>
          </p:cNvPr>
          <p:cNvSpPr txBox="1"/>
          <p:nvPr/>
        </p:nvSpPr>
        <p:spPr>
          <a:xfrm>
            <a:off x="1043603" y="1013970"/>
            <a:ext cx="1808508" cy="369332"/>
          </a:xfrm>
          <a:prstGeom prst="rect">
            <a:avLst/>
          </a:prstGeom>
          <a:noFill/>
        </p:spPr>
        <p:txBody>
          <a:bodyPr wrap="none" rtlCol="0">
            <a:spAutoFit/>
          </a:bodyPr>
          <a:lstStyle/>
          <a:p>
            <a:pPr algn="ctr"/>
            <a:r>
              <a:rPr lang="en-US" dirty="0">
                <a:solidFill>
                  <a:schemeClr val="bg1"/>
                </a:solidFill>
                <a:latin typeface="Montserrat" pitchFamily="2" charset="77"/>
              </a:rPr>
              <a:t>and counting!</a:t>
            </a:r>
          </a:p>
        </p:txBody>
      </p:sp>
      <p:sp>
        <p:nvSpPr>
          <p:cNvPr id="6" name="TextBox 5">
            <a:extLst>
              <a:ext uri="{FF2B5EF4-FFF2-40B4-BE49-F238E27FC236}">
                <a16:creationId xmlns:a16="http://schemas.microsoft.com/office/drawing/2014/main" xmlns="" id="{0880C5BC-3B6F-CFBC-C171-BC121526614A}"/>
              </a:ext>
            </a:extLst>
          </p:cNvPr>
          <p:cNvSpPr txBox="1"/>
          <p:nvPr/>
        </p:nvSpPr>
        <p:spPr>
          <a:xfrm>
            <a:off x="303182" y="1538766"/>
            <a:ext cx="3197102" cy="707886"/>
          </a:xfrm>
          <a:prstGeom prst="rect">
            <a:avLst/>
          </a:prstGeom>
          <a:noFill/>
        </p:spPr>
        <p:txBody>
          <a:bodyPr wrap="square" rtlCol="0">
            <a:spAutoFit/>
          </a:bodyPr>
          <a:lstStyle/>
          <a:p>
            <a:pPr algn="ctr"/>
            <a:r>
              <a:rPr lang="en-US" sz="4000" b="1" dirty="0">
                <a:solidFill>
                  <a:schemeClr val="bg1"/>
                </a:solidFill>
                <a:latin typeface="Montserrat" pitchFamily="2" charset="77"/>
              </a:rPr>
              <a:t>Tech Focus</a:t>
            </a:r>
          </a:p>
        </p:txBody>
      </p:sp>
      <p:cxnSp>
        <p:nvCxnSpPr>
          <p:cNvPr id="13" name="Straight Connector 12">
            <a:extLst>
              <a:ext uri="{FF2B5EF4-FFF2-40B4-BE49-F238E27FC236}">
                <a16:creationId xmlns:a16="http://schemas.microsoft.com/office/drawing/2014/main" xmlns="" id="{13F340FF-8B7B-7E8C-4A1F-BEA92F7E4971}"/>
              </a:ext>
            </a:extLst>
          </p:cNvPr>
          <p:cNvCxnSpPr/>
          <p:nvPr/>
        </p:nvCxnSpPr>
        <p:spPr>
          <a:xfrm>
            <a:off x="108156" y="1461958"/>
            <a:ext cx="3569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6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349908" cy="165253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374238" y="544721"/>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Growth Strategy</a:t>
            </a:r>
          </a:p>
        </p:txBody>
      </p:sp>
      <p:pic>
        <p:nvPicPr>
          <p:cNvPr id="2" name="Picture 1">
            <a:extLst>
              <a:ext uri="{FF2B5EF4-FFF2-40B4-BE49-F238E27FC236}">
                <a16:creationId xmlns:a16="http://schemas.microsoft.com/office/drawing/2014/main" xmlns="" id="{B36FD9E0-4679-434E-9AE0-A66ECC5CB4F2}"/>
              </a:ext>
            </a:extLst>
          </p:cNvPr>
          <p:cNvPicPr>
            <a:picLocks noChangeAspect="1"/>
          </p:cNvPicPr>
          <p:nvPr/>
        </p:nvPicPr>
        <p:blipFill>
          <a:blip r:embed="rId2"/>
          <a:stretch>
            <a:fillRect/>
          </a:stretch>
        </p:blipFill>
        <p:spPr>
          <a:xfrm>
            <a:off x="5397910" y="2635045"/>
            <a:ext cx="6547671" cy="3249376"/>
          </a:xfrm>
          <a:prstGeom prst="rect">
            <a:avLst/>
          </a:prstGeom>
        </p:spPr>
      </p:pic>
      <p:sp>
        <p:nvSpPr>
          <p:cNvPr id="10" name="TextBox 9">
            <a:extLst>
              <a:ext uri="{FF2B5EF4-FFF2-40B4-BE49-F238E27FC236}">
                <a16:creationId xmlns:a16="http://schemas.microsoft.com/office/drawing/2014/main" xmlns="" id="{353714D8-0023-B04A-9C11-52315EFD2BB9}"/>
              </a:ext>
            </a:extLst>
          </p:cNvPr>
          <p:cNvSpPr txBox="1"/>
          <p:nvPr/>
        </p:nvSpPr>
        <p:spPr>
          <a:xfrm>
            <a:off x="492225" y="2074222"/>
            <a:ext cx="4581220" cy="4455066"/>
          </a:xfrm>
          <a:prstGeom prst="rect">
            <a:avLst/>
          </a:prstGeom>
          <a:noFill/>
        </p:spPr>
        <p:txBody>
          <a:bodyPr wrap="square" rtlCol="0">
            <a:spAutoFit/>
          </a:bodyPr>
          <a:lstStyle/>
          <a:p>
            <a:pPr marL="342900" indent="-342900">
              <a:spcAft>
                <a:spcPts val="500"/>
              </a:spcAft>
              <a:buFont typeface="+mj-lt"/>
              <a:buAutoNum type="arabicPeriod"/>
            </a:pPr>
            <a:r>
              <a:rPr lang="en-US" b="1" dirty="0">
                <a:solidFill>
                  <a:srgbClr val="5C5D5D"/>
                </a:solidFill>
                <a:latin typeface="Montserrat SemiBold" pitchFamily="2" charset="77"/>
              </a:rPr>
              <a:t>Agent referrals</a:t>
            </a:r>
            <a:r>
              <a:rPr lang="en-US" dirty="0">
                <a:solidFill>
                  <a:srgbClr val="5C5D5D"/>
                </a:solidFill>
                <a:latin typeface="Montserrat" pitchFamily="2" charset="77"/>
              </a:rPr>
              <a:t/>
            </a:r>
            <a:br>
              <a:rPr lang="en-US" dirty="0">
                <a:solidFill>
                  <a:srgbClr val="5C5D5D"/>
                </a:solidFill>
                <a:latin typeface="Montserrat" pitchFamily="2" charset="77"/>
              </a:rPr>
            </a:br>
            <a:r>
              <a:rPr lang="en-US" sz="1500" dirty="0" err="1">
                <a:solidFill>
                  <a:srgbClr val="5C5D5D"/>
                </a:solidFill>
                <a:latin typeface="Montserrat" pitchFamily="2" charset="77"/>
              </a:rPr>
              <a:t>CanZell</a:t>
            </a:r>
            <a:r>
              <a:rPr lang="en-US" sz="1500" dirty="0">
                <a:solidFill>
                  <a:srgbClr val="5C5D5D"/>
                </a:solidFill>
                <a:latin typeface="Montserrat" pitchFamily="2" charset="77"/>
              </a:rPr>
              <a:t> agents earn revenue share through five tiers of referrals, creating a network growth effect.</a:t>
            </a:r>
          </a:p>
          <a:p>
            <a:pPr marL="342900" indent="-342900">
              <a:spcAft>
                <a:spcPts val="500"/>
              </a:spcAft>
              <a:buFont typeface="+mj-lt"/>
              <a:buAutoNum type="arabicPeriod"/>
            </a:pPr>
            <a:r>
              <a:rPr lang="en-US" b="1" dirty="0">
                <a:solidFill>
                  <a:srgbClr val="5C5D5D"/>
                </a:solidFill>
                <a:latin typeface="Montserrat SemiBold" pitchFamily="2" charset="77"/>
              </a:rPr>
              <a:t>Geographic expansion</a:t>
            </a:r>
            <a:r>
              <a:rPr lang="en-US" dirty="0">
                <a:solidFill>
                  <a:srgbClr val="5C5D5D"/>
                </a:solidFill>
                <a:latin typeface="Montserrat" pitchFamily="2" charset="77"/>
              </a:rPr>
              <a:t/>
            </a:r>
            <a:br>
              <a:rPr lang="en-US" dirty="0">
                <a:solidFill>
                  <a:srgbClr val="5C5D5D"/>
                </a:solidFill>
                <a:latin typeface="Montserrat" pitchFamily="2" charset="77"/>
              </a:rPr>
            </a:br>
            <a:r>
              <a:rPr lang="en-US" sz="1500" dirty="0" err="1">
                <a:solidFill>
                  <a:srgbClr val="282829"/>
                </a:solidFill>
                <a:effectLst/>
                <a:latin typeface="Montserrat" pitchFamily="2" charset="77"/>
              </a:rPr>
              <a:t>CanZell</a:t>
            </a:r>
            <a:r>
              <a:rPr lang="en-US" sz="1500" dirty="0">
                <a:solidFill>
                  <a:srgbClr val="282829"/>
                </a:solidFill>
                <a:effectLst/>
                <a:latin typeface="Montserrat" pitchFamily="2" charset="77"/>
              </a:rPr>
              <a:t> is rapidly adding new states based on demand from productive agents. As territories grow, </a:t>
            </a:r>
            <a:r>
              <a:rPr lang="en-US" sz="1500" dirty="0" err="1">
                <a:solidFill>
                  <a:srgbClr val="282829"/>
                </a:solidFill>
                <a:effectLst/>
                <a:latin typeface="Montserrat" pitchFamily="2" charset="77"/>
              </a:rPr>
              <a:t>CanZell</a:t>
            </a:r>
            <a:r>
              <a:rPr lang="en-US" sz="1500" dirty="0">
                <a:solidFill>
                  <a:srgbClr val="282829"/>
                </a:solidFill>
                <a:effectLst/>
                <a:latin typeface="Montserrat" pitchFamily="2" charset="77"/>
              </a:rPr>
              <a:t> will invest to expand our Customer Referral Network allowing our agent to capitalize on highly-qualified leads and earn more money.</a:t>
            </a:r>
            <a:r>
              <a:rPr lang="en-US" sz="1500" dirty="0">
                <a:solidFill>
                  <a:srgbClr val="5C5D5D"/>
                </a:solidFill>
                <a:latin typeface="Montserrat" pitchFamily="2" charset="77"/>
              </a:rPr>
              <a:t> </a:t>
            </a:r>
          </a:p>
          <a:p>
            <a:pPr marL="342900" indent="-342900">
              <a:spcAft>
                <a:spcPts val="500"/>
              </a:spcAft>
              <a:buFont typeface="+mj-lt"/>
              <a:buAutoNum type="arabicPeriod"/>
            </a:pPr>
            <a:r>
              <a:rPr lang="en-US" b="1" dirty="0">
                <a:solidFill>
                  <a:srgbClr val="5C5D5D"/>
                </a:solidFill>
                <a:latin typeface="Montserrat SemiBold" pitchFamily="2" charset="77"/>
              </a:rPr>
              <a:t>Retention</a:t>
            </a:r>
            <a:r>
              <a:rPr lang="en-US" dirty="0">
                <a:solidFill>
                  <a:srgbClr val="5C5D5D"/>
                </a:solidFill>
                <a:latin typeface="Montserrat" pitchFamily="2" charset="77"/>
              </a:rPr>
              <a:t/>
            </a:r>
            <a:br>
              <a:rPr lang="en-US" dirty="0">
                <a:solidFill>
                  <a:srgbClr val="5C5D5D"/>
                </a:solidFill>
                <a:latin typeface="Montserrat" pitchFamily="2" charset="77"/>
              </a:rPr>
            </a:br>
            <a:r>
              <a:rPr lang="en-US" sz="1500" dirty="0">
                <a:solidFill>
                  <a:srgbClr val="282829"/>
                </a:solidFill>
                <a:effectLst/>
                <a:latin typeface="Montserrat" pitchFamily="2" charset="77"/>
              </a:rPr>
              <a:t>Equity plan, vested over years helps to retain agents. Providing top-notch technology and services, training and coaching promote agent retention.</a:t>
            </a:r>
          </a:p>
          <a:p>
            <a:pPr>
              <a:spcAft>
                <a:spcPts val="500"/>
              </a:spcAft>
            </a:pPr>
            <a:endParaRPr lang="en-US" dirty="0">
              <a:solidFill>
                <a:srgbClr val="5C5D5D"/>
              </a:solidFill>
              <a:latin typeface="Montserrat" pitchFamily="2" charset="77"/>
            </a:endParaRPr>
          </a:p>
        </p:txBody>
      </p:sp>
    </p:spTree>
    <p:extLst>
      <p:ext uri="{BB962C8B-B14F-4D97-AF65-F5344CB8AC3E}">
        <p14:creationId xmlns:p14="http://schemas.microsoft.com/office/powerpoint/2010/main" val="178291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349908" cy="165253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374238" y="544721"/>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Tech Focus</a:t>
            </a:r>
          </a:p>
        </p:txBody>
      </p:sp>
      <p:sp>
        <p:nvSpPr>
          <p:cNvPr id="10" name="TextBox 9">
            <a:extLst>
              <a:ext uri="{FF2B5EF4-FFF2-40B4-BE49-F238E27FC236}">
                <a16:creationId xmlns:a16="http://schemas.microsoft.com/office/drawing/2014/main" xmlns="" id="{353714D8-0023-B04A-9C11-52315EFD2BB9}"/>
              </a:ext>
            </a:extLst>
          </p:cNvPr>
          <p:cNvSpPr txBox="1"/>
          <p:nvPr/>
        </p:nvSpPr>
        <p:spPr>
          <a:xfrm>
            <a:off x="374238" y="2221706"/>
            <a:ext cx="4492730" cy="2159566"/>
          </a:xfrm>
          <a:prstGeom prst="rect">
            <a:avLst/>
          </a:prstGeom>
          <a:noFill/>
        </p:spPr>
        <p:txBody>
          <a:bodyPr wrap="square" rtlCol="0">
            <a:spAutoFit/>
          </a:bodyPr>
          <a:lstStyle/>
          <a:p>
            <a:pPr marL="342900" indent="-342900">
              <a:spcAft>
                <a:spcPts val="500"/>
              </a:spcAft>
              <a:buFont typeface="+mj-lt"/>
              <a:buAutoNum type="arabicPeriod"/>
            </a:pPr>
            <a:r>
              <a:rPr lang="en-US" dirty="0">
                <a:solidFill>
                  <a:srgbClr val="5C5D5D"/>
                </a:solidFill>
                <a:latin typeface="Montserrat" pitchFamily="2" charset="77"/>
              </a:rPr>
              <a:t>Operating system for agents</a:t>
            </a:r>
            <a:br>
              <a:rPr lang="en-US" dirty="0">
                <a:solidFill>
                  <a:srgbClr val="5C5D5D"/>
                </a:solidFill>
                <a:latin typeface="Montserrat" pitchFamily="2" charset="77"/>
              </a:rPr>
            </a:br>
            <a:endParaRPr lang="en-US" dirty="0">
              <a:solidFill>
                <a:srgbClr val="5C5D5D"/>
              </a:solidFill>
              <a:latin typeface="Montserrat" pitchFamily="2" charset="77"/>
            </a:endParaRPr>
          </a:p>
          <a:p>
            <a:pPr marL="342900" indent="-342900">
              <a:spcAft>
                <a:spcPts val="500"/>
              </a:spcAft>
              <a:buFont typeface="+mj-lt"/>
              <a:buAutoNum type="arabicPeriod"/>
            </a:pPr>
            <a:r>
              <a:rPr lang="en-US" dirty="0">
                <a:solidFill>
                  <a:srgbClr val="5C5D5D"/>
                </a:solidFill>
                <a:latin typeface="Montserrat" pitchFamily="2" charset="77"/>
              </a:rPr>
              <a:t>Automation of brokerage operations</a:t>
            </a:r>
            <a:br>
              <a:rPr lang="en-US" dirty="0">
                <a:solidFill>
                  <a:srgbClr val="5C5D5D"/>
                </a:solidFill>
                <a:latin typeface="Montserrat" pitchFamily="2" charset="77"/>
              </a:rPr>
            </a:br>
            <a:endParaRPr lang="en-US" dirty="0">
              <a:solidFill>
                <a:srgbClr val="5C5D5D"/>
              </a:solidFill>
              <a:latin typeface="Montserrat" pitchFamily="2" charset="77"/>
            </a:endParaRPr>
          </a:p>
          <a:p>
            <a:pPr marL="342900" indent="-342900">
              <a:spcAft>
                <a:spcPts val="500"/>
              </a:spcAft>
              <a:buFont typeface="+mj-lt"/>
              <a:buAutoNum type="arabicPeriod"/>
            </a:pPr>
            <a:r>
              <a:rPr lang="en-US" dirty="0">
                <a:solidFill>
                  <a:srgbClr val="5C5D5D"/>
                </a:solidFill>
                <a:latin typeface="Montserrat" pitchFamily="2" charset="77"/>
              </a:rPr>
              <a:t>Improve the experience for agents’ clients</a:t>
            </a:r>
          </a:p>
        </p:txBody>
      </p:sp>
      <p:pic>
        <p:nvPicPr>
          <p:cNvPr id="6" name="Picture 5">
            <a:extLst>
              <a:ext uri="{FF2B5EF4-FFF2-40B4-BE49-F238E27FC236}">
                <a16:creationId xmlns:a16="http://schemas.microsoft.com/office/drawing/2014/main" xmlns="" id="{61BFF71B-CE46-E94C-B0F6-E551E1D71F87}"/>
              </a:ext>
            </a:extLst>
          </p:cNvPr>
          <p:cNvPicPr>
            <a:picLocks noChangeAspect="1"/>
          </p:cNvPicPr>
          <p:nvPr/>
        </p:nvPicPr>
        <p:blipFill>
          <a:blip r:embed="rId2"/>
          <a:srcRect l="11753" r="11753"/>
          <a:stretch/>
        </p:blipFill>
        <p:spPr>
          <a:xfrm>
            <a:off x="4829174" y="0"/>
            <a:ext cx="7362826" cy="6858000"/>
          </a:xfrm>
          <a:prstGeom prst="rect">
            <a:avLst/>
          </a:prstGeom>
        </p:spPr>
      </p:pic>
    </p:spTree>
    <p:extLst>
      <p:ext uri="{BB962C8B-B14F-4D97-AF65-F5344CB8AC3E}">
        <p14:creationId xmlns:p14="http://schemas.microsoft.com/office/powerpoint/2010/main" val="908129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499261" y="705079"/>
            <a:ext cx="8955874" cy="1094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Low Agent Acquisition Cost</a:t>
            </a:r>
          </a:p>
        </p:txBody>
      </p:sp>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pic>
        <p:nvPicPr>
          <p:cNvPr id="2" name="Picture 1">
            <a:extLst>
              <a:ext uri="{FF2B5EF4-FFF2-40B4-BE49-F238E27FC236}">
                <a16:creationId xmlns:a16="http://schemas.microsoft.com/office/drawing/2014/main" xmlns="" id="{B7803521-E961-0A44-8196-B648D389F4E1}"/>
              </a:ext>
            </a:extLst>
          </p:cNvPr>
          <p:cNvPicPr>
            <a:picLocks noChangeAspect="1"/>
          </p:cNvPicPr>
          <p:nvPr/>
        </p:nvPicPr>
        <p:blipFill>
          <a:blip r:embed="rId4"/>
          <a:stretch>
            <a:fillRect/>
          </a:stretch>
        </p:blipFill>
        <p:spPr>
          <a:xfrm>
            <a:off x="6103143" y="3653852"/>
            <a:ext cx="5511800" cy="1320800"/>
          </a:xfrm>
          <a:prstGeom prst="rect">
            <a:avLst/>
          </a:prstGeom>
        </p:spPr>
      </p:pic>
      <p:sp>
        <p:nvSpPr>
          <p:cNvPr id="8" name="Subtitle 2">
            <a:extLst>
              <a:ext uri="{FF2B5EF4-FFF2-40B4-BE49-F238E27FC236}">
                <a16:creationId xmlns:a16="http://schemas.microsoft.com/office/drawing/2014/main" xmlns="" id="{CD37E89F-DA3F-7340-B3B9-5D1E57EA01A1}"/>
              </a:ext>
            </a:extLst>
          </p:cNvPr>
          <p:cNvSpPr txBox="1">
            <a:spLocks/>
          </p:cNvSpPr>
          <p:nvPr/>
        </p:nvSpPr>
        <p:spPr>
          <a:xfrm>
            <a:off x="414743" y="3081998"/>
            <a:ext cx="3153356" cy="27289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$3000</a:t>
            </a:r>
          </a:p>
          <a:p>
            <a:pPr marL="0" indent="0" algn="r">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$1140</a:t>
            </a:r>
            <a:br>
              <a:rPr lang="en-US" sz="4400" b="1" dirty="0">
                <a:solidFill>
                  <a:srgbClr val="4B878B"/>
                </a:solidFill>
                <a:latin typeface="Montserrat" pitchFamily="2" charset="77"/>
                <a:ea typeface="Open Sans" panose="020B0606030504020204" pitchFamily="34" charset="0"/>
                <a:cs typeface="Open Sans" panose="020B0606030504020204" pitchFamily="34" charset="0"/>
              </a:rPr>
            </a:br>
            <a:r>
              <a:rPr lang="en-US" sz="4400" b="1" dirty="0">
                <a:solidFill>
                  <a:srgbClr val="4B878B"/>
                </a:solidFill>
                <a:latin typeface="Montserrat" pitchFamily="2" charset="77"/>
                <a:ea typeface="Open Sans" panose="020B0606030504020204" pitchFamily="34" charset="0"/>
                <a:cs typeface="Open Sans" panose="020B0606030504020204" pitchFamily="34" charset="0"/>
              </a:rPr>
              <a:t>–––––––</a:t>
            </a:r>
          </a:p>
          <a:p>
            <a:pPr marL="0" indent="0" algn="r">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-$1860</a:t>
            </a:r>
          </a:p>
        </p:txBody>
      </p:sp>
      <p:sp>
        <p:nvSpPr>
          <p:cNvPr id="10" name="TextBox 9">
            <a:extLst>
              <a:ext uri="{FF2B5EF4-FFF2-40B4-BE49-F238E27FC236}">
                <a16:creationId xmlns:a16="http://schemas.microsoft.com/office/drawing/2014/main" xmlns="" id="{E51D9496-EE20-4043-BC3B-C717012A6709}"/>
              </a:ext>
            </a:extLst>
          </p:cNvPr>
          <p:cNvSpPr txBox="1"/>
          <p:nvPr/>
        </p:nvSpPr>
        <p:spPr>
          <a:xfrm>
            <a:off x="3778786" y="3667921"/>
            <a:ext cx="2655064" cy="646331"/>
          </a:xfrm>
          <a:prstGeom prst="rect">
            <a:avLst/>
          </a:prstGeom>
          <a:noFill/>
        </p:spPr>
        <p:txBody>
          <a:bodyPr wrap="square" rtlCol="0">
            <a:spAutoFit/>
          </a:bodyPr>
          <a:lstStyle/>
          <a:p>
            <a:pPr>
              <a:spcAft>
                <a:spcPts val="500"/>
              </a:spcAft>
            </a:pPr>
            <a:r>
              <a:rPr lang="en-US" dirty="0">
                <a:solidFill>
                  <a:srgbClr val="5C5D5D"/>
                </a:solidFill>
                <a:latin typeface="Montserrat" pitchFamily="2" charset="77"/>
              </a:rPr>
              <a:t>On </a:t>
            </a:r>
            <a:br>
              <a:rPr lang="en-US" dirty="0">
                <a:solidFill>
                  <a:srgbClr val="5C5D5D"/>
                </a:solidFill>
                <a:latin typeface="Montserrat" pitchFamily="2" charset="77"/>
              </a:rPr>
            </a:br>
            <a:r>
              <a:rPr lang="en-US" dirty="0">
                <a:solidFill>
                  <a:srgbClr val="5C5D5D"/>
                </a:solidFill>
                <a:latin typeface="Montserrat" pitchFamily="2" charset="77"/>
              </a:rPr>
              <a:t>First Sale</a:t>
            </a:r>
          </a:p>
        </p:txBody>
      </p:sp>
      <p:sp>
        <p:nvSpPr>
          <p:cNvPr id="5" name="TextBox 4">
            <a:extLst>
              <a:ext uri="{FF2B5EF4-FFF2-40B4-BE49-F238E27FC236}">
                <a16:creationId xmlns:a16="http://schemas.microsoft.com/office/drawing/2014/main" xmlns="" id="{C35F8CC0-14BF-CF43-8EC3-E8FA34FC677B}"/>
              </a:ext>
            </a:extLst>
          </p:cNvPr>
          <p:cNvSpPr txBox="1"/>
          <p:nvPr/>
        </p:nvSpPr>
        <p:spPr>
          <a:xfrm>
            <a:off x="3940140" y="4908550"/>
            <a:ext cx="1566927" cy="584775"/>
          </a:xfrm>
          <a:prstGeom prst="rect">
            <a:avLst/>
          </a:prstGeom>
          <a:noFill/>
        </p:spPr>
        <p:txBody>
          <a:bodyPr wrap="square" rtlCol="0">
            <a:spAutoFit/>
          </a:bodyPr>
          <a:lstStyle/>
          <a:p>
            <a:r>
              <a:rPr lang="en-US" sz="3200" b="1" dirty="0">
                <a:solidFill>
                  <a:srgbClr val="D01C1F"/>
                </a:solidFill>
                <a:latin typeface="Montserrat" pitchFamily="2" charset="77"/>
                <a:ea typeface="Open Sans" panose="020B0606030504020204" pitchFamily="34" charset="0"/>
                <a:cs typeface="Open Sans" panose="020B0606030504020204" pitchFamily="34" charset="0"/>
              </a:rPr>
              <a:t>Cost</a:t>
            </a:r>
            <a:endParaRPr lang="en-US" sz="3200" dirty="0">
              <a:solidFill>
                <a:srgbClr val="D01C1F"/>
              </a:solidFill>
            </a:endParaRPr>
          </a:p>
        </p:txBody>
      </p:sp>
      <p:cxnSp>
        <p:nvCxnSpPr>
          <p:cNvPr id="12" name="Straight Connector 11">
            <a:extLst>
              <a:ext uri="{FF2B5EF4-FFF2-40B4-BE49-F238E27FC236}">
                <a16:creationId xmlns:a16="http://schemas.microsoft.com/office/drawing/2014/main" xmlns="" id="{B73517C2-4AAC-0F42-865D-8EEFA6326C1E}"/>
              </a:ext>
            </a:extLst>
          </p:cNvPr>
          <p:cNvCxnSpPr>
            <a:cxnSpLocks/>
          </p:cNvCxnSpPr>
          <p:nvPr/>
        </p:nvCxnSpPr>
        <p:spPr>
          <a:xfrm>
            <a:off x="5717754" y="2688116"/>
            <a:ext cx="0" cy="3464805"/>
          </a:xfrm>
          <a:prstGeom prst="line">
            <a:avLst/>
          </a:prstGeom>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xmlns="" id="{46D90FAA-41A5-6440-8EA3-8AF7D0CC069A}"/>
              </a:ext>
            </a:extLst>
          </p:cNvPr>
          <p:cNvPicPr>
            <a:picLocks noChangeAspect="1"/>
          </p:cNvPicPr>
          <p:nvPr/>
        </p:nvPicPr>
        <p:blipFill>
          <a:blip r:embed="rId5"/>
          <a:stretch>
            <a:fillRect/>
          </a:stretch>
        </p:blipFill>
        <p:spPr>
          <a:xfrm>
            <a:off x="3622421" y="4808474"/>
            <a:ext cx="1742996" cy="784925"/>
          </a:xfrm>
          <a:prstGeom prst="rect">
            <a:avLst/>
          </a:prstGeom>
        </p:spPr>
      </p:pic>
    </p:spTree>
    <p:extLst>
      <p:ext uri="{BB962C8B-B14F-4D97-AF65-F5344CB8AC3E}">
        <p14:creationId xmlns:p14="http://schemas.microsoft.com/office/powerpoint/2010/main" val="252802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349908" cy="165253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374238" y="544721"/>
            <a:ext cx="7243993" cy="84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Recruitment</a:t>
            </a:r>
          </a:p>
        </p:txBody>
      </p:sp>
      <p:sp>
        <p:nvSpPr>
          <p:cNvPr id="10" name="TextBox 9">
            <a:extLst>
              <a:ext uri="{FF2B5EF4-FFF2-40B4-BE49-F238E27FC236}">
                <a16:creationId xmlns:a16="http://schemas.microsoft.com/office/drawing/2014/main" xmlns="" id="{353714D8-0023-B04A-9C11-52315EFD2BB9}"/>
              </a:ext>
            </a:extLst>
          </p:cNvPr>
          <p:cNvSpPr txBox="1"/>
          <p:nvPr/>
        </p:nvSpPr>
        <p:spPr>
          <a:xfrm>
            <a:off x="266072" y="2083454"/>
            <a:ext cx="4405193" cy="2408352"/>
          </a:xfrm>
          <a:prstGeom prst="rect">
            <a:avLst/>
          </a:prstGeom>
          <a:noFill/>
        </p:spPr>
        <p:txBody>
          <a:bodyPr wrap="square" rtlCol="0">
            <a:spAutoFit/>
          </a:bodyPr>
          <a:lstStyle/>
          <a:p>
            <a:pPr>
              <a:spcAft>
                <a:spcPts val="500"/>
              </a:spcAft>
            </a:pPr>
            <a:r>
              <a:rPr lang="en-US" sz="2400" dirty="0">
                <a:solidFill>
                  <a:srgbClr val="5C5D5D"/>
                </a:solidFill>
                <a:latin typeface="Montserrat" pitchFamily="2" charset="77"/>
              </a:rPr>
              <a:t>Goal to reach 2,000 agents </a:t>
            </a:r>
          </a:p>
          <a:p>
            <a:pPr lvl="0">
              <a:lnSpc>
                <a:spcPts val="2280"/>
              </a:lnSpc>
            </a:pPr>
            <a:endParaRPr lang="en-US" sz="2400" dirty="0">
              <a:solidFill>
                <a:srgbClr val="5C5D5D"/>
              </a:solidFill>
              <a:latin typeface="Montserrat" pitchFamily="2" charset="77"/>
            </a:endParaRPr>
          </a:p>
          <a:p>
            <a:r>
              <a:rPr lang="en-US" sz="3600" b="1" dirty="0">
                <a:solidFill>
                  <a:srgbClr val="4B878B"/>
                </a:solidFill>
                <a:latin typeface="Montserrat" pitchFamily="2" charset="77"/>
                <a:ea typeface="Open Sans" panose="020B0606030504020204" pitchFamily="34" charset="0"/>
                <a:cs typeface="Open Sans" panose="020B0606030504020204" pitchFamily="34" charset="0"/>
              </a:rPr>
              <a:t>x2 = 2,000,000 </a:t>
            </a:r>
          </a:p>
          <a:p>
            <a:pPr>
              <a:lnSpc>
                <a:spcPts val="2280"/>
              </a:lnSpc>
            </a:pPr>
            <a:endParaRPr lang="en-US" sz="2400" dirty="0">
              <a:solidFill>
                <a:srgbClr val="5C5D5D"/>
              </a:solidFill>
              <a:latin typeface="Montserrat" pitchFamily="2" charset="77"/>
            </a:endParaRPr>
          </a:p>
          <a:p>
            <a:pPr>
              <a:spcAft>
                <a:spcPts val="500"/>
              </a:spcAft>
            </a:pPr>
            <a:r>
              <a:rPr lang="en-US" sz="2400" dirty="0">
                <a:solidFill>
                  <a:srgbClr val="5C5D5D"/>
                </a:solidFill>
                <a:latin typeface="Montserrat" pitchFamily="2" charset="77"/>
              </a:rPr>
              <a:t>Raise those items for the next 2 years.</a:t>
            </a:r>
          </a:p>
        </p:txBody>
      </p:sp>
      <p:pic>
        <p:nvPicPr>
          <p:cNvPr id="6" name="Picture 5">
            <a:extLst>
              <a:ext uri="{FF2B5EF4-FFF2-40B4-BE49-F238E27FC236}">
                <a16:creationId xmlns:a16="http://schemas.microsoft.com/office/drawing/2014/main" xmlns="" id="{61BFF71B-CE46-E94C-B0F6-E551E1D71F87}"/>
              </a:ext>
            </a:extLst>
          </p:cNvPr>
          <p:cNvPicPr>
            <a:picLocks noChangeAspect="1"/>
          </p:cNvPicPr>
          <p:nvPr/>
        </p:nvPicPr>
        <p:blipFill>
          <a:blip r:embed="rId2"/>
          <a:srcRect l="14176" r="14176"/>
          <a:stretch/>
        </p:blipFill>
        <p:spPr>
          <a:xfrm>
            <a:off x="4829174" y="0"/>
            <a:ext cx="7362826" cy="6858000"/>
          </a:xfrm>
          <a:prstGeom prst="rect">
            <a:avLst/>
          </a:prstGeom>
        </p:spPr>
      </p:pic>
    </p:spTree>
    <p:extLst>
      <p:ext uri="{BB962C8B-B14F-4D97-AF65-F5344CB8AC3E}">
        <p14:creationId xmlns:p14="http://schemas.microsoft.com/office/powerpoint/2010/main" val="3642118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10D29CB-5BF1-414D-95F7-DBCBA3E421C5}"/>
              </a:ext>
            </a:extLst>
          </p:cNvPr>
          <p:cNvSpPr/>
          <p:nvPr/>
        </p:nvSpPr>
        <p:spPr>
          <a:xfrm>
            <a:off x="0" y="0"/>
            <a:ext cx="4483865" cy="6858000"/>
          </a:xfrm>
          <a:prstGeom prst="rect">
            <a:avLst/>
          </a:prstGeom>
          <a:solidFill>
            <a:srgbClr val="D5D3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xmlns="" id="{903EF0AD-644F-1641-A675-4A10D6979D4B}"/>
              </a:ext>
            </a:extLst>
          </p:cNvPr>
          <p:cNvSpPr txBox="1"/>
          <p:nvPr/>
        </p:nvSpPr>
        <p:spPr>
          <a:xfrm>
            <a:off x="420707" y="2507003"/>
            <a:ext cx="3424179" cy="1856919"/>
          </a:xfrm>
          <a:prstGeom prst="rect">
            <a:avLst/>
          </a:prstGeom>
          <a:noFill/>
        </p:spPr>
        <p:txBody>
          <a:bodyPr wrap="square" rtlCol="0">
            <a:spAutoFit/>
          </a:bodyPr>
          <a:lstStyle/>
          <a:p>
            <a:pPr>
              <a:spcAft>
                <a:spcPts val="800"/>
              </a:spcAft>
            </a:pPr>
            <a:r>
              <a:rPr lang="en-US" dirty="0">
                <a:solidFill>
                  <a:srgbClr val="5C5D5D"/>
                </a:solidFill>
                <a:latin typeface="Montserrat" pitchFamily="2" charset="77"/>
              </a:rPr>
              <a:t>Over 95% of clients choose an agent based on their abilities. </a:t>
            </a:r>
          </a:p>
          <a:p>
            <a:pPr>
              <a:spcAft>
                <a:spcPts val="800"/>
              </a:spcAft>
            </a:pPr>
            <a:r>
              <a:rPr lang="en-US" dirty="0">
                <a:solidFill>
                  <a:srgbClr val="5C5D5D"/>
                </a:solidFill>
                <a:latin typeface="Montserrat" pitchFamily="2" charset="77"/>
              </a:rPr>
              <a:t>Only 1% of clients choose </a:t>
            </a:r>
            <a:br>
              <a:rPr lang="en-US" dirty="0">
                <a:solidFill>
                  <a:srgbClr val="5C5D5D"/>
                </a:solidFill>
                <a:latin typeface="Montserrat" pitchFamily="2" charset="77"/>
              </a:rPr>
            </a:br>
            <a:r>
              <a:rPr lang="en-US" dirty="0">
                <a:solidFill>
                  <a:srgbClr val="5C5D5D"/>
                </a:solidFill>
                <a:latin typeface="Montserrat" pitchFamily="2" charset="77"/>
              </a:rPr>
              <a:t>an agent due to what brokerage they are with.</a:t>
            </a:r>
          </a:p>
        </p:txBody>
      </p:sp>
      <p:pic>
        <p:nvPicPr>
          <p:cNvPr id="13" name="Picture 12" descr="Text, logo&#10;&#10;Description automatically generated">
            <a:extLst>
              <a:ext uri="{FF2B5EF4-FFF2-40B4-BE49-F238E27FC236}">
                <a16:creationId xmlns:a16="http://schemas.microsoft.com/office/drawing/2014/main" xmlns="" id="{7630BB61-BC1A-654F-A5D5-EC74214AAC71}"/>
              </a:ext>
            </a:extLst>
          </p:cNvPr>
          <p:cNvPicPr>
            <a:picLocks noChangeAspect="1"/>
          </p:cNvPicPr>
          <p:nvPr/>
        </p:nvPicPr>
        <p:blipFill>
          <a:blip r:embed="rId3"/>
          <a:stretch>
            <a:fillRect/>
          </a:stretch>
        </p:blipFill>
        <p:spPr>
          <a:xfrm>
            <a:off x="439444" y="5642837"/>
            <a:ext cx="2486819" cy="1007932"/>
          </a:xfrm>
          <a:prstGeom prst="rect">
            <a:avLst/>
          </a:prstGeom>
        </p:spPr>
      </p:pic>
      <p:sp>
        <p:nvSpPr>
          <p:cNvPr id="9" name="Subtitle 2">
            <a:extLst>
              <a:ext uri="{FF2B5EF4-FFF2-40B4-BE49-F238E27FC236}">
                <a16:creationId xmlns:a16="http://schemas.microsoft.com/office/drawing/2014/main" xmlns="" id="{DDD5E456-B70A-2A4C-9A6D-FDDA9AEC00CC}"/>
              </a:ext>
            </a:extLst>
          </p:cNvPr>
          <p:cNvSpPr txBox="1">
            <a:spLocks/>
          </p:cNvSpPr>
          <p:nvPr/>
        </p:nvSpPr>
        <p:spPr>
          <a:xfrm>
            <a:off x="420707" y="1016306"/>
            <a:ext cx="3798753" cy="2412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4B878B"/>
                </a:solidFill>
                <a:latin typeface="Montserrat" pitchFamily="2" charset="77"/>
                <a:ea typeface="Open Sans" panose="020B0606030504020204" pitchFamily="34" charset="0"/>
                <a:cs typeface="Open Sans" panose="020B0606030504020204" pitchFamily="34" charset="0"/>
              </a:rPr>
              <a:t>Agents Win Business, </a:t>
            </a:r>
            <a:r>
              <a:rPr lang="en-US" b="1" dirty="0">
                <a:solidFill>
                  <a:srgbClr val="4B878B"/>
                </a:solidFill>
                <a:latin typeface="Montserrat ExtraBold" pitchFamily="2" charset="77"/>
                <a:ea typeface="Open Sans" panose="020B0606030504020204" pitchFamily="34" charset="0"/>
                <a:cs typeface="Open Sans" panose="020B0606030504020204" pitchFamily="34" charset="0"/>
              </a:rPr>
              <a:t>NOT</a:t>
            </a:r>
            <a:r>
              <a:rPr lang="en-US" b="1" dirty="0">
                <a:solidFill>
                  <a:srgbClr val="4B878B"/>
                </a:solidFill>
                <a:latin typeface="Montserrat" pitchFamily="2" charset="77"/>
                <a:ea typeface="Open Sans" panose="020B0606030504020204" pitchFamily="34" charset="0"/>
                <a:cs typeface="Open Sans" panose="020B0606030504020204" pitchFamily="34" charset="0"/>
              </a:rPr>
              <a:t> Brands</a:t>
            </a:r>
          </a:p>
        </p:txBody>
      </p:sp>
      <p:pic>
        <p:nvPicPr>
          <p:cNvPr id="2" name="Picture 1">
            <a:extLst>
              <a:ext uri="{FF2B5EF4-FFF2-40B4-BE49-F238E27FC236}">
                <a16:creationId xmlns:a16="http://schemas.microsoft.com/office/drawing/2014/main" xmlns="" id="{930FAC53-86A0-C74B-B595-BF141C89252E}"/>
              </a:ext>
            </a:extLst>
          </p:cNvPr>
          <p:cNvPicPr>
            <a:picLocks noChangeAspect="1"/>
          </p:cNvPicPr>
          <p:nvPr/>
        </p:nvPicPr>
        <p:blipFill rotWithShape="1">
          <a:blip r:embed="rId4"/>
          <a:srcRect l="2241"/>
          <a:stretch/>
        </p:blipFill>
        <p:spPr>
          <a:xfrm>
            <a:off x="4739318" y="1141625"/>
            <a:ext cx="7125849" cy="4406839"/>
          </a:xfrm>
          <a:prstGeom prst="rect">
            <a:avLst/>
          </a:prstGeom>
        </p:spPr>
      </p:pic>
      <p:sp>
        <p:nvSpPr>
          <p:cNvPr id="10" name="Subtitle 2">
            <a:extLst>
              <a:ext uri="{FF2B5EF4-FFF2-40B4-BE49-F238E27FC236}">
                <a16:creationId xmlns:a16="http://schemas.microsoft.com/office/drawing/2014/main" xmlns="" id="{040C41D2-5DB5-6344-BD50-C4C35D2C3A7A}"/>
              </a:ext>
            </a:extLst>
          </p:cNvPr>
          <p:cNvSpPr txBox="1">
            <a:spLocks/>
          </p:cNvSpPr>
          <p:nvPr/>
        </p:nvSpPr>
        <p:spPr>
          <a:xfrm>
            <a:off x="9033833" y="610686"/>
            <a:ext cx="2996588" cy="1928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D01C1F"/>
                </a:solidFill>
                <a:latin typeface="Montserrat" pitchFamily="2" charset="77"/>
                <a:ea typeface="Open Sans" panose="020B0606030504020204" pitchFamily="34" charset="0"/>
                <a:cs typeface="Open Sans" panose="020B0606030504020204" pitchFamily="34" charset="0"/>
              </a:rPr>
              <a:t>Why Clients Choose Their Agent</a:t>
            </a:r>
          </a:p>
        </p:txBody>
      </p:sp>
      <p:sp>
        <p:nvSpPr>
          <p:cNvPr id="3" name="TextBox 2">
            <a:extLst>
              <a:ext uri="{FF2B5EF4-FFF2-40B4-BE49-F238E27FC236}">
                <a16:creationId xmlns:a16="http://schemas.microsoft.com/office/drawing/2014/main" xmlns="" id="{E90EA838-9EEF-A647-B20D-5676080999E1}"/>
              </a:ext>
            </a:extLst>
          </p:cNvPr>
          <p:cNvSpPr txBox="1"/>
          <p:nvPr/>
        </p:nvSpPr>
        <p:spPr>
          <a:xfrm>
            <a:off x="6974229" y="6436968"/>
            <a:ext cx="5056192" cy="223138"/>
          </a:xfrm>
          <a:prstGeom prst="rect">
            <a:avLst/>
          </a:prstGeom>
          <a:noFill/>
        </p:spPr>
        <p:txBody>
          <a:bodyPr wrap="none" rtlCol="0">
            <a:spAutoFit/>
          </a:bodyPr>
          <a:lstStyle/>
          <a:p>
            <a:r>
              <a:rPr lang="en-US" sz="850" dirty="0">
                <a:solidFill>
                  <a:srgbClr val="000000"/>
                </a:solidFill>
                <a:latin typeface="Montserrat" pitchFamily="2" charset="77"/>
                <a:ea typeface="Times New Roman" panose="02020603050405020304" pitchFamily="18" charset="0"/>
                <a:cs typeface="Times New Roman" panose="02020603050405020304" pitchFamily="18" charset="0"/>
              </a:rPr>
              <a:t>SOURCE: National Association of Realtors 2020 Profile of Home Buyers and Sellers, pg. 133</a:t>
            </a:r>
            <a:endParaRPr lang="en-US" dirty="0"/>
          </a:p>
        </p:txBody>
      </p:sp>
    </p:spTree>
    <p:extLst>
      <p:ext uri="{BB962C8B-B14F-4D97-AF65-F5344CB8AC3E}">
        <p14:creationId xmlns:p14="http://schemas.microsoft.com/office/powerpoint/2010/main" val="2677775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499261" y="705079"/>
            <a:ext cx="8955874" cy="1094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Hypothetical Revenue Model</a:t>
            </a:r>
          </a:p>
        </p:txBody>
      </p:sp>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graphicFrame>
        <p:nvGraphicFramePr>
          <p:cNvPr id="3" name="Table 3">
            <a:extLst>
              <a:ext uri="{FF2B5EF4-FFF2-40B4-BE49-F238E27FC236}">
                <a16:creationId xmlns:a16="http://schemas.microsoft.com/office/drawing/2014/main" xmlns="" id="{69E2216A-B5C5-E34C-8EE9-8C8210B82183}"/>
              </a:ext>
            </a:extLst>
          </p:cNvPr>
          <p:cNvGraphicFramePr>
            <a:graphicFrameLocks noGrp="1"/>
          </p:cNvGraphicFramePr>
          <p:nvPr>
            <p:extLst>
              <p:ext uri="{D42A27DB-BD31-4B8C-83A1-F6EECF244321}">
                <p14:modId xmlns:p14="http://schemas.microsoft.com/office/powerpoint/2010/main" val="623355619"/>
              </p:ext>
            </p:extLst>
          </p:nvPr>
        </p:nvGraphicFramePr>
        <p:xfrm>
          <a:off x="2032000" y="2504381"/>
          <a:ext cx="8128000" cy="3334542"/>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xmlns="" val="1996561046"/>
                    </a:ext>
                  </a:extLst>
                </a:gridCol>
                <a:gridCol w="1625600">
                  <a:extLst>
                    <a:ext uri="{9D8B030D-6E8A-4147-A177-3AD203B41FA5}">
                      <a16:colId xmlns:a16="http://schemas.microsoft.com/office/drawing/2014/main" xmlns="" val="986785866"/>
                    </a:ext>
                  </a:extLst>
                </a:gridCol>
                <a:gridCol w="1625600">
                  <a:extLst>
                    <a:ext uri="{9D8B030D-6E8A-4147-A177-3AD203B41FA5}">
                      <a16:colId xmlns:a16="http://schemas.microsoft.com/office/drawing/2014/main" xmlns="" val="280425390"/>
                    </a:ext>
                  </a:extLst>
                </a:gridCol>
                <a:gridCol w="1625600">
                  <a:extLst>
                    <a:ext uri="{9D8B030D-6E8A-4147-A177-3AD203B41FA5}">
                      <a16:colId xmlns:a16="http://schemas.microsoft.com/office/drawing/2014/main" xmlns="" val="835774478"/>
                    </a:ext>
                  </a:extLst>
                </a:gridCol>
                <a:gridCol w="1625600">
                  <a:extLst>
                    <a:ext uri="{9D8B030D-6E8A-4147-A177-3AD203B41FA5}">
                      <a16:colId xmlns:a16="http://schemas.microsoft.com/office/drawing/2014/main" xmlns="" val="776298748"/>
                    </a:ext>
                  </a:extLst>
                </a:gridCol>
              </a:tblGrid>
              <a:tr h="555757">
                <a:tc>
                  <a:txBody>
                    <a:bodyPr/>
                    <a:lstStyle/>
                    <a:p>
                      <a:pPr algn="l"/>
                      <a:endParaRPr lang="en-US" dirty="0"/>
                    </a:p>
                  </a:txBody>
                  <a:tcPr anchor="ctr">
                    <a:solidFill>
                      <a:srgbClr val="4B878B"/>
                    </a:solidFill>
                  </a:tcPr>
                </a:tc>
                <a:tc>
                  <a:txBody>
                    <a:bodyPr/>
                    <a:lstStyle/>
                    <a:p>
                      <a:pPr algn="ctr"/>
                      <a:r>
                        <a:rPr lang="en-US" sz="1600" b="1" i="0" dirty="0">
                          <a:latin typeface="Montserrat" pitchFamily="2" charset="77"/>
                        </a:rPr>
                        <a:t>Real Estate</a:t>
                      </a:r>
                    </a:p>
                  </a:txBody>
                  <a:tcPr anchor="ctr">
                    <a:solidFill>
                      <a:srgbClr val="4B878B"/>
                    </a:solidFill>
                  </a:tcPr>
                </a:tc>
                <a:tc>
                  <a:txBody>
                    <a:bodyPr/>
                    <a:lstStyle/>
                    <a:p>
                      <a:pPr algn="ctr"/>
                      <a:r>
                        <a:rPr lang="en-US" sz="1600" b="1" i="0">
                          <a:latin typeface="Montserrat" pitchFamily="2" charset="77"/>
                        </a:rPr>
                        <a:t>Lead Gen</a:t>
                      </a:r>
                      <a:endParaRPr lang="en-US" sz="1600" b="1" i="0" dirty="0">
                        <a:latin typeface="Montserrat" pitchFamily="2" charset="77"/>
                      </a:endParaRPr>
                    </a:p>
                  </a:txBody>
                  <a:tcPr anchor="ctr">
                    <a:solidFill>
                      <a:srgbClr val="4B878B"/>
                    </a:solidFill>
                  </a:tcPr>
                </a:tc>
                <a:tc>
                  <a:txBody>
                    <a:bodyPr/>
                    <a:lstStyle/>
                    <a:p>
                      <a:pPr algn="ctr"/>
                      <a:r>
                        <a:rPr lang="en-US" sz="1600" b="1" i="0">
                          <a:latin typeface="Montserrat" pitchFamily="2" charset="77"/>
                        </a:rPr>
                        <a:t>Mortgage</a:t>
                      </a:r>
                      <a:endParaRPr lang="en-US" sz="1600" b="1" i="0" dirty="0">
                        <a:latin typeface="Montserrat" pitchFamily="2" charset="77"/>
                      </a:endParaRPr>
                    </a:p>
                  </a:txBody>
                  <a:tcPr anchor="ctr">
                    <a:solidFill>
                      <a:srgbClr val="4B878B"/>
                    </a:solidFill>
                  </a:tcPr>
                </a:tc>
                <a:tc>
                  <a:txBody>
                    <a:bodyPr/>
                    <a:lstStyle/>
                    <a:p>
                      <a:pPr algn="ctr"/>
                      <a:r>
                        <a:rPr lang="en-US" sz="1600" b="1" i="0">
                          <a:latin typeface="Montserrat" pitchFamily="2" charset="77"/>
                        </a:rPr>
                        <a:t>Title</a:t>
                      </a:r>
                      <a:endParaRPr lang="en-US" sz="1600" b="1" i="0" dirty="0">
                        <a:latin typeface="Montserrat" pitchFamily="2" charset="77"/>
                      </a:endParaRPr>
                    </a:p>
                  </a:txBody>
                  <a:tcPr anchor="ctr">
                    <a:solidFill>
                      <a:srgbClr val="4B878B"/>
                    </a:solidFill>
                  </a:tcPr>
                </a:tc>
                <a:extLst>
                  <a:ext uri="{0D108BD9-81ED-4DB2-BD59-A6C34878D82A}">
                    <a16:rowId xmlns:a16="http://schemas.microsoft.com/office/drawing/2014/main" xmlns="" val="1086451126"/>
                  </a:ext>
                </a:extLst>
              </a:tr>
              <a:tr h="555757">
                <a:tc>
                  <a:txBody>
                    <a:bodyPr/>
                    <a:lstStyle/>
                    <a:p>
                      <a:pPr marL="0" algn="l" defTabSz="914400" rtl="0" eaLnBrk="1" latinLnBrk="0" hangingPunct="1"/>
                      <a:r>
                        <a:rPr lang="en-US" sz="1400" kern="1200" spc="-50" baseline="0" dirty="0">
                          <a:solidFill>
                            <a:schemeClr val="tx1">
                              <a:lumMod val="65000"/>
                              <a:lumOff val="35000"/>
                            </a:schemeClr>
                          </a:solidFill>
                          <a:latin typeface="Montserrat" pitchFamily="2" charset="77"/>
                          <a:ea typeface="+mn-ea"/>
                          <a:cs typeface="+mn-cs"/>
                        </a:rPr>
                        <a:t>Gross Revenue</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$9,000</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$9,000</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$10,000</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$2,000</a:t>
                      </a:r>
                    </a:p>
                  </a:txBody>
                  <a:tcPr anchor="ctr">
                    <a:solidFill>
                      <a:srgbClr val="4B878B">
                        <a:alpha val="24706"/>
                      </a:srgbClr>
                    </a:solidFill>
                  </a:tcPr>
                </a:tc>
                <a:extLst>
                  <a:ext uri="{0D108BD9-81ED-4DB2-BD59-A6C34878D82A}">
                    <a16:rowId xmlns:a16="http://schemas.microsoft.com/office/drawing/2014/main" xmlns="" val="4112593469"/>
                  </a:ext>
                </a:extLst>
              </a:tr>
              <a:tr h="555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a:noFill/>
                          </a:ln>
                          <a:solidFill>
                            <a:schemeClr val="tx1">
                              <a:lumMod val="65000"/>
                              <a:lumOff val="35000"/>
                            </a:schemeClr>
                          </a:solidFill>
                          <a:effectLst/>
                          <a:uLnTx/>
                          <a:uFillTx/>
                          <a:latin typeface="Montserrat" pitchFamily="2" charset="77"/>
                          <a:ea typeface="+mn-ea"/>
                          <a:cs typeface="+mn-cs"/>
                        </a:rPr>
                        <a:t>Gross Profit</a:t>
                      </a:r>
                      <a:endParaRPr kumimoji="0" lang="en-US" sz="1400" b="0" i="0" u="none" strike="noStrike" kern="1200" cap="none" spc="-50" normalizeH="0" baseline="0" noProof="0" dirty="0">
                        <a:ln>
                          <a:noFill/>
                        </a:ln>
                        <a:solidFill>
                          <a:schemeClr val="tx1">
                            <a:lumMod val="65000"/>
                            <a:lumOff val="35000"/>
                          </a:schemeClr>
                        </a:solidFill>
                        <a:effectLst/>
                        <a:uLnTx/>
                        <a:uFillTx/>
                        <a:latin typeface="Montserrat" pitchFamily="2" charset="77"/>
                        <a:ea typeface="+mn-ea"/>
                        <a:cs typeface="+mn-cs"/>
                      </a:endParaRP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$1,900</a:t>
                      </a: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$5,050</a:t>
                      </a: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$8,000</a:t>
                      </a: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$1,200</a:t>
                      </a:r>
                    </a:p>
                  </a:txBody>
                  <a:tcPr anchor="ctr">
                    <a:solidFill>
                      <a:srgbClr val="D5D3D0">
                        <a:alpha val="29804"/>
                      </a:srgbClr>
                    </a:solidFill>
                  </a:tcPr>
                </a:tc>
                <a:extLst>
                  <a:ext uri="{0D108BD9-81ED-4DB2-BD59-A6C34878D82A}">
                    <a16:rowId xmlns:a16="http://schemas.microsoft.com/office/drawing/2014/main" xmlns="" val="3782101302"/>
                  </a:ext>
                </a:extLst>
              </a:tr>
              <a:tr h="555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a:noFill/>
                          </a:ln>
                          <a:solidFill>
                            <a:schemeClr val="tx1">
                              <a:lumMod val="65000"/>
                              <a:lumOff val="35000"/>
                            </a:schemeClr>
                          </a:solidFill>
                          <a:effectLst/>
                          <a:uLnTx/>
                          <a:uFillTx/>
                          <a:latin typeface="Montserrat" pitchFamily="2" charset="77"/>
                          <a:ea typeface="+mn-ea"/>
                          <a:cs typeface="+mn-cs"/>
                        </a:rPr>
                        <a:t>Gross Profit Margin</a:t>
                      </a:r>
                      <a:endParaRPr kumimoji="0" lang="en-US" sz="1400" b="0" i="0" u="none" strike="noStrike" kern="1200" cap="none" spc="-50" normalizeH="0" baseline="0" noProof="0" dirty="0">
                        <a:ln>
                          <a:noFill/>
                        </a:ln>
                        <a:solidFill>
                          <a:schemeClr val="tx1">
                            <a:lumMod val="65000"/>
                            <a:lumOff val="35000"/>
                          </a:schemeClr>
                        </a:solidFill>
                        <a:effectLst/>
                        <a:uLnTx/>
                        <a:uFillTx/>
                        <a:latin typeface="Montserrat" pitchFamily="2" charset="77"/>
                        <a:ea typeface="+mn-ea"/>
                        <a:cs typeface="+mn-cs"/>
                      </a:endParaRP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21%</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56%</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80%</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60%</a:t>
                      </a:r>
                    </a:p>
                  </a:txBody>
                  <a:tcPr anchor="ctr">
                    <a:solidFill>
                      <a:srgbClr val="4B878B">
                        <a:alpha val="24706"/>
                      </a:srgbClr>
                    </a:solidFill>
                  </a:tcPr>
                </a:tc>
                <a:extLst>
                  <a:ext uri="{0D108BD9-81ED-4DB2-BD59-A6C34878D82A}">
                    <a16:rowId xmlns:a16="http://schemas.microsoft.com/office/drawing/2014/main" xmlns="" val="1370060489"/>
                  </a:ext>
                </a:extLst>
              </a:tr>
              <a:tr h="555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a:noFill/>
                          </a:ln>
                          <a:solidFill>
                            <a:schemeClr val="tx1">
                              <a:lumMod val="65000"/>
                              <a:lumOff val="35000"/>
                            </a:schemeClr>
                          </a:solidFill>
                          <a:effectLst/>
                          <a:uLnTx/>
                          <a:uFillTx/>
                          <a:latin typeface="Montserrat" pitchFamily="2" charset="77"/>
                          <a:ea typeface="+mn-ea"/>
                          <a:cs typeface="+mn-cs"/>
                        </a:rPr>
                        <a:t>Operating Profit</a:t>
                      </a:r>
                      <a:endParaRPr kumimoji="0" lang="en-US" sz="1400" b="0" i="0" u="none" strike="noStrike" kern="1200" cap="none" spc="-50" normalizeH="0" baseline="0" noProof="0" dirty="0">
                        <a:ln>
                          <a:noFill/>
                        </a:ln>
                        <a:solidFill>
                          <a:schemeClr val="tx1">
                            <a:lumMod val="65000"/>
                            <a:lumOff val="35000"/>
                          </a:schemeClr>
                        </a:solidFill>
                        <a:effectLst/>
                        <a:uLnTx/>
                        <a:uFillTx/>
                        <a:latin typeface="Montserrat" pitchFamily="2" charset="77"/>
                        <a:ea typeface="+mn-ea"/>
                        <a:cs typeface="+mn-cs"/>
                      </a:endParaRP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$1,140</a:t>
                      </a: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$2,020</a:t>
                      </a: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$2,500</a:t>
                      </a:r>
                    </a:p>
                  </a:txBody>
                  <a:tcPr anchor="ctr">
                    <a:solidFill>
                      <a:srgbClr val="D5D3D0">
                        <a:alpha val="2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$650</a:t>
                      </a:r>
                    </a:p>
                  </a:txBody>
                  <a:tcPr anchor="ctr">
                    <a:solidFill>
                      <a:srgbClr val="D5D3D0">
                        <a:alpha val="29804"/>
                      </a:srgbClr>
                    </a:solidFill>
                  </a:tcPr>
                </a:tc>
                <a:extLst>
                  <a:ext uri="{0D108BD9-81ED-4DB2-BD59-A6C34878D82A}">
                    <a16:rowId xmlns:a16="http://schemas.microsoft.com/office/drawing/2014/main" xmlns="" val="2156740549"/>
                  </a:ext>
                </a:extLst>
              </a:tr>
              <a:tr h="555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a:noFill/>
                          </a:ln>
                          <a:solidFill>
                            <a:schemeClr val="tx1">
                              <a:lumMod val="65000"/>
                              <a:lumOff val="35000"/>
                            </a:schemeClr>
                          </a:solidFill>
                          <a:effectLst/>
                          <a:uLnTx/>
                          <a:uFillTx/>
                          <a:latin typeface="Montserrat" pitchFamily="2" charset="77"/>
                          <a:ea typeface="+mn-ea"/>
                          <a:cs typeface="+mn-cs"/>
                        </a:rPr>
                        <a:t>Operating Profit Margin</a:t>
                      </a:r>
                      <a:endParaRPr kumimoji="0" lang="en-US" sz="1400" b="0" i="0" u="none" strike="noStrike" kern="1200" cap="none" spc="-50" normalizeH="0" baseline="0" noProof="0" dirty="0">
                        <a:ln>
                          <a:noFill/>
                        </a:ln>
                        <a:solidFill>
                          <a:schemeClr val="tx1">
                            <a:lumMod val="65000"/>
                            <a:lumOff val="35000"/>
                          </a:schemeClr>
                        </a:solidFill>
                        <a:effectLst/>
                        <a:uLnTx/>
                        <a:uFillTx/>
                        <a:latin typeface="Montserrat" pitchFamily="2" charset="77"/>
                        <a:ea typeface="+mn-ea"/>
                        <a:cs typeface="+mn-cs"/>
                      </a:endParaRP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60%</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40%</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25%</a:t>
                      </a:r>
                    </a:p>
                  </a:txBody>
                  <a:tcPr anchor="ctr">
                    <a:solidFill>
                      <a:srgbClr val="4B878B">
                        <a:alpha val="2470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65000"/>
                              <a:lumOff val="35000"/>
                            </a:schemeClr>
                          </a:solidFill>
                          <a:effectLst/>
                          <a:uLnTx/>
                          <a:uFillTx/>
                          <a:latin typeface="Montserrat SemiBold" pitchFamily="2" charset="77"/>
                          <a:ea typeface="+mn-ea"/>
                          <a:cs typeface="+mn-cs"/>
                        </a:rPr>
                        <a:t>32.5%</a:t>
                      </a:r>
                    </a:p>
                  </a:txBody>
                  <a:tcPr anchor="ctr">
                    <a:solidFill>
                      <a:srgbClr val="4B878B">
                        <a:alpha val="24706"/>
                      </a:srgbClr>
                    </a:solidFill>
                  </a:tcPr>
                </a:tc>
                <a:extLst>
                  <a:ext uri="{0D108BD9-81ED-4DB2-BD59-A6C34878D82A}">
                    <a16:rowId xmlns:a16="http://schemas.microsoft.com/office/drawing/2014/main" xmlns="" val="3982107124"/>
                  </a:ext>
                </a:extLst>
              </a:tr>
            </a:tbl>
          </a:graphicData>
        </a:graphic>
      </p:graphicFrame>
    </p:spTree>
    <p:extLst>
      <p:ext uri="{BB962C8B-B14F-4D97-AF65-F5344CB8AC3E}">
        <p14:creationId xmlns:p14="http://schemas.microsoft.com/office/powerpoint/2010/main" val="139529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9BBF30E-F22B-4B47-AC6C-4D2CA2BF89CE}"/>
              </a:ext>
            </a:extLst>
          </p:cNvPr>
          <p:cNvPicPr>
            <a:picLocks noChangeAspect="1"/>
          </p:cNvPicPr>
          <p:nvPr/>
        </p:nvPicPr>
        <p:blipFill rotWithShape="1">
          <a:blip r:embed="rId3"/>
          <a:srcRect l="10372" r="29232"/>
          <a:stretch/>
        </p:blipFill>
        <p:spPr>
          <a:xfrm>
            <a:off x="0" y="0"/>
            <a:ext cx="7362826" cy="6858000"/>
          </a:xfrm>
          <a:prstGeom prst="rect">
            <a:avLst/>
          </a:prstGeom>
        </p:spPr>
      </p:pic>
      <p:sp>
        <p:nvSpPr>
          <p:cNvPr id="8" name="TextBox 7">
            <a:extLst>
              <a:ext uri="{FF2B5EF4-FFF2-40B4-BE49-F238E27FC236}">
                <a16:creationId xmlns:a16="http://schemas.microsoft.com/office/drawing/2014/main" xmlns="" id="{B7E8A5F8-D06D-8342-8190-2E94A1C500B5}"/>
              </a:ext>
            </a:extLst>
          </p:cNvPr>
          <p:cNvSpPr txBox="1"/>
          <p:nvPr/>
        </p:nvSpPr>
        <p:spPr>
          <a:xfrm>
            <a:off x="7802271" y="2221705"/>
            <a:ext cx="3985778" cy="4034438"/>
          </a:xfrm>
          <a:prstGeom prst="rect">
            <a:avLst/>
          </a:prstGeom>
          <a:noFill/>
        </p:spPr>
        <p:txBody>
          <a:bodyPr wrap="square" rtlCol="0">
            <a:spAutoFit/>
          </a:bodyPr>
          <a:lstStyle/>
          <a:p>
            <a:pPr>
              <a:spcAft>
                <a:spcPts val="500"/>
              </a:spcAft>
            </a:pPr>
            <a:r>
              <a:rPr lang="en-US" dirty="0" err="1">
                <a:solidFill>
                  <a:srgbClr val="5C5D5D"/>
                </a:solidFill>
                <a:latin typeface="Montserrat" pitchFamily="2" charset="77"/>
              </a:rPr>
              <a:t>CanZell</a:t>
            </a:r>
            <a:r>
              <a:rPr lang="en-US" dirty="0">
                <a:solidFill>
                  <a:srgbClr val="5C5D5D"/>
                </a:solidFill>
                <a:latin typeface="Montserrat" pitchFamily="2" charset="77"/>
              </a:rPr>
              <a:t> Realty is a national, hybrid-model real estate brokerage that continues to grow across the country everyday. We are currently in </a:t>
            </a:r>
            <a:br>
              <a:rPr lang="en-US" dirty="0">
                <a:solidFill>
                  <a:srgbClr val="5C5D5D"/>
                </a:solidFill>
                <a:latin typeface="Montserrat" pitchFamily="2" charset="77"/>
              </a:rPr>
            </a:br>
            <a:r>
              <a:rPr lang="en-US" dirty="0">
                <a:solidFill>
                  <a:srgbClr val="5C5D5D"/>
                </a:solidFill>
                <a:latin typeface="Montserrat" pitchFamily="2" charset="77"/>
              </a:rPr>
              <a:t>18 states and counting! </a:t>
            </a:r>
          </a:p>
          <a:p>
            <a:pPr>
              <a:spcAft>
                <a:spcPts val="500"/>
              </a:spcAft>
            </a:pPr>
            <a:r>
              <a:rPr lang="en-US" dirty="0">
                <a:solidFill>
                  <a:srgbClr val="5C5D5D"/>
                </a:solidFill>
                <a:latin typeface="Montserrat" pitchFamily="2" charset="77"/>
              </a:rPr>
              <a:t>Our corporate headquarters is located in Virginia Beach, VA </a:t>
            </a:r>
            <a:br>
              <a:rPr lang="en-US" dirty="0">
                <a:solidFill>
                  <a:srgbClr val="5C5D5D"/>
                </a:solidFill>
                <a:latin typeface="Montserrat" pitchFamily="2" charset="77"/>
              </a:rPr>
            </a:br>
            <a:r>
              <a:rPr lang="en-US" dirty="0">
                <a:solidFill>
                  <a:srgbClr val="5C5D5D"/>
                </a:solidFill>
                <a:latin typeface="Montserrat" pitchFamily="2" charset="77"/>
              </a:rPr>
              <a:t>and most of our agents work from home, the beach, coffee shops – or wherever they want! All </a:t>
            </a:r>
            <a:r>
              <a:rPr lang="en-US" dirty="0" err="1">
                <a:solidFill>
                  <a:srgbClr val="5C5D5D"/>
                </a:solidFill>
                <a:latin typeface="Montserrat" pitchFamily="2" charset="77"/>
              </a:rPr>
              <a:t>CanZell</a:t>
            </a:r>
            <a:r>
              <a:rPr lang="en-US" dirty="0">
                <a:solidFill>
                  <a:srgbClr val="5C5D5D"/>
                </a:solidFill>
                <a:latin typeface="Montserrat" pitchFamily="2" charset="77"/>
              </a:rPr>
              <a:t> agents have access </a:t>
            </a:r>
            <a:br>
              <a:rPr lang="en-US" dirty="0">
                <a:solidFill>
                  <a:srgbClr val="5C5D5D"/>
                </a:solidFill>
                <a:latin typeface="Montserrat" pitchFamily="2" charset="77"/>
              </a:rPr>
            </a:br>
            <a:r>
              <a:rPr lang="en-US" dirty="0">
                <a:solidFill>
                  <a:srgbClr val="5C5D5D"/>
                </a:solidFill>
                <a:latin typeface="Montserrat" pitchFamily="2" charset="77"/>
              </a:rPr>
              <a:t>to shared workspace lounges across the country. </a:t>
            </a:r>
          </a:p>
        </p:txBody>
      </p:sp>
      <p:pic>
        <p:nvPicPr>
          <p:cNvPr id="10" name="Picture 9" descr="Text, logo&#10;&#10;Description automatically generated">
            <a:extLst>
              <a:ext uri="{FF2B5EF4-FFF2-40B4-BE49-F238E27FC236}">
                <a16:creationId xmlns:a16="http://schemas.microsoft.com/office/drawing/2014/main" xmlns="" id="{36BECEB7-060F-1742-97E8-2744B638EB3F}"/>
              </a:ext>
            </a:extLst>
          </p:cNvPr>
          <p:cNvPicPr>
            <a:picLocks noChangeAspect="1"/>
          </p:cNvPicPr>
          <p:nvPr/>
        </p:nvPicPr>
        <p:blipFill>
          <a:blip r:embed="rId4"/>
          <a:stretch>
            <a:fillRect/>
          </a:stretch>
        </p:blipFill>
        <p:spPr>
          <a:xfrm>
            <a:off x="7802270" y="872533"/>
            <a:ext cx="2486819" cy="1007932"/>
          </a:xfrm>
          <a:prstGeom prst="rect">
            <a:avLst/>
          </a:prstGeom>
        </p:spPr>
      </p:pic>
    </p:spTree>
    <p:extLst>
      <p:ext uri="{BB962C8B-B14F-4D97-AF65-F5344CB8AC3E}">
        <p14:creationId xmlns:p14="http://schemas.microsoft.com/office/powerpoint/2010/main" val="759086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E0FB4-A791-3C4D-BEB4-3AB7D68CDB58}"/>
              </a:ext>
            </a:extLst>
          </p:cNvPr>
          <p:cNvPicPr>
            <a:picLocks noChangeAspect="1"/>
          </p:cNvPicPr>
          <p:nvPr/>
        </p:nvPicPr>
        <p:blipFill rotWithShape="1">
          <a:blip r:embed="rId2"/>
          <a:srcRect b="21124"/>
          <a:stretch/>
        </p:blipFill>
        <p:spPr>
          <a:xfrm>
            <a:off x="1336012" y="0"/>
            <a:ext cx="9431842" cy="5748637"/>
          </a:xfrm>
          <a:prstGeom prst="rect">
            <a:avLst/>
          </a:prstGeom>
        </p:spPr>
      </p:pic>
      <p:pic>
        <p:nvPicPr>
          <p:cNvPr id="8" name="Picture 7" descr="Text, logo&#10;&#10;Description automatically generated">
            <a:extLst>
              <a:ext uri="{FF2B5EF4-FFF2-40B4-BE49-F238E27FC236}">
                <a16:creationId xmlns:a16="http://schemas.microsoft.com/office/drawing/2014/main" xmlns="" id="{2ED79AF4-69CB-AE4F-BD54-042788B0D1AF}"/>
              </a:ext>
            </a:extLst>
          </p:cNvPr>
          <p:cNvPicPr>
            <a:picLocks noChangeAspect="1"/>
          </p:cNvPicPr>
          <p:nvPr/>
        </p:nvPicPr>
        <p:blipFill>
          <a:blip r:embed="rId3"/>
          <a:stretch>
            <a:fillRect/>
          </a:stretch>
        </p:blipFill>
        <p:spPr>
          <a:xfrm>
            <a:off x="526271" y="5962833"/>
            <a:ext cx="1861852" cy="754627"/>
          </a:xfrm>
          <a:prstGeom prst="rect">
            <a:avLst/>
          </a:prstGeom>
        </p:spPr>
      </p:pic>
      <p:sp>
        <p:nvSpPr>
          <p:cNvPr id="9" name="Subtitle 2">
            <a:extLst>
              <a:ext uri="{FF2B5EF4-FFF2-40B4-BE49-F238E27FC236}">
                <a16:creationId xmlns:a16="http://schemas.microsoft.com/office/drawing/2014/main" xmlns="" id="{CAC014FC-63FD-094B-8289-8E4C3384FA7C}"/>
              </a:ext>
            </a:extLst>
          </p:cNvPr>
          <p:cNvSpPr txBox="1">
            <a:spLocks/>
          </p:cNvSpPr>
          <p:nvPr/>
        </p:nvSpPr>
        <p:spPr>
          <a:xfrm>
            <a:off x="8519541" y="6153533"/>
            <a:ext cx="6353174" cy="563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4B878B"/>
                </a:solidFill>
                <a:latin typeface="Montserrat" pitchFamily="2" charset="77"/>
                <a:ea typeface="Open Sans" panose="020B0606030504020204" pitchFamily="34" charset="0"/>
                <a:cs typeface="Open Sans" panose="020B0606030504020204" pitchFamily="34" charset="0"/>
              </a:rPr>
              <a:t>Organization Chart</a:t>
            </a:r>
          </a:p>
        </p:txBody>
      </p:sp>
    </p:spTree>
    <p:extLst>
      <p:ext uri="{BB962C8B-B14F-4D97-AF65-F5344CB8AC3E}">
        <p14:creationId xmlns:p14="http://schemas.microsoft.com/office/powerpoint/2010/main" val="2958388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10D29CB-5BF1-414D-95F7-DBCBA3E421C5}"/>
              </a:ext>
            </a:extLst>
          </p:cNvPr>
          <p:cNvSpPr/>
          <p:nvPr/>
        </p:nvSpPr>
        <p:spPr>
          <a:xfrm>
            <a:off x="-142142" y="0"/>
            <a:ext cx="4483865" cy="6858000"/>
          </a:xfrm>
          <a:prstGeom prst="rect">
            <a:avLst/>
          </a:prstGeom>
          <a:solidFill>
            <a:srgbClr val="D5D3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Text, logo&#10;&#10;Description automatically generated">
            <a:extLst>
              <a:ext uri="{FF2B5EF4-FFF2-40B4-BE49-F238E27FC236}">
                <a16:creationId xmlns:a16="http://schemas.microsoft.com/office/drawing/2014/main" xmlns="" id="{7630BB61-BC1A-654F-A5D5-EC74214AAC71}"/>
              </a:ext>
            </a:extLst>
          </p:cNvPr>
          <p:cNvPicPr>
            <a:picLocks noChangeAspect="1"/>
          </p:cNvPicPr>
          <p:nvPr/>
        </p:nvPicPr>
        <p:blipFill>
          <a:blip r:embed="rId3"/>
          <a:stretch>
            <a:fillRect/>
          </a:stretch>
        </p:blipFill>
        <p:spPr>
          <a:xfrm>
            <a:off x="439444" y="5642837"/>
            <a:ext cx="2486819" cy="1007932"/>
          </a:xfrm>
          <a:prstGeom prst="rect">
            <a:avLst/>
          </a:prstGeom>
        </p:spPr>
      </p:pic>
      <p:sp>
        <p:nvSpPr>
          <p:cNvPr id="9" name="Subtitle 2">
            <a:extLst>
              <a:ext uri="{FF2B5EF4-FFF2-40B4-BE49-F238E27FC236}">
                <a16:creationId xmlns:a16="http://schemas.microsoft.com/office/drawing/2014/main" xmlns="" id="{DDD5E456-B70A-2A4C-9A6D-FDDA9AEC00CC}"/>
              </a:ext>
            </a:extLst>
          </p:cNvPr>
          <p:cNvSpPr txBox="1">
            <a:spLocks/>
          </p:cNvSpPr>
          <p:nvPr/>
        </p:nvSpPr>
        <p:spPr>
          <a:xfrm>
            <a:off x="342208" y="1548863"/>
            <a:ext cx="3798753" cy="2412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4B878B"/>
                </a:solidFill>
                <a:latin typeface="Montserrat" pitchFamily="2" charset="77"/>
                <a:ea typeface="Open Sans" panose="020B0606030504020204" pitchFamily="34" charset="0"/>
                <a:cs typeface="Open Sans" panose="020B0606030504020204" pitchFamily="34" charset="0"/>
              </a:rPr>
              <a:t>How We Distribute</a:t>
            </a:r>
            <a:br>
              <a:rPr lang="en-US" b="1" dirty="0">
                <a:solidFill>
                  <a:srgbClr val="4B878B"/>
                </a:solidFill>
                <a:latin typeface="Montserrat" pitchFamily="2" charset="77"/>
                <a:ea typeface="Open Sans" panose="020B0606030504020204" pitchFamily="34" charset="0"/>
                <a:cs typeface="Open Sans" panose="020B0606030504020204" pitchFamily="34" charset="0"/>
              </a:rPr>
            </a:br>
            <a:r>
              <a:rPr lang="en-US" b="1" dirty="0">
                <a:solidFill>
                  <a:srgbClr val="4B878B"/>
                </a:solidFill>
                <a:latin typeface="Montserrat" pitchFamily="2" charset="77"/>
                <a:ea typeface="Open Sans" panose="020B0606030504020204" pitchFamily="34" charset="0"/>
                <a:cs typeface="Open Sans" panose="020B0606030504020204" pitchFamily="34" charset="0"/>
              </a:rPr>
              <a:t>Money Within </a:t>
            </a:r>
            <a:br>
              <a:rPr lang="en-US" b="1" dirty="0">
                <a:solidFill>
                  <a:srgbClr val="4B878B"/>
                </a:solidFill>
                <a:latin typeface="Montserrat" pitchFamily="2" charset="77"/>
                <a:ea typeface="Open Sans" panose="020B0606030504020204" pitchFamily="34" charset="0"/>
                <a:cs typeface="Open Sans" panose="020B0606030504020204" pitchFamily="34" charset="0"/>
              </a:rPr>
            </a:br>
            <a:r>
              <a:rPr lang="en-US" b="1" dirty="0">
                <a:solidFill>
                  <a:srgbClr val="4B878B"/>
                </a:solidFill>
                <a:latin typeface="Montserrat" pitchFamily="2" charset="77"/>
                <a:ea typeface="Open Sans" panose="020B0606030504020204" pitchFamily="34" charset="0"/>
                <a:cs typeface="Open Sans" panose="020B0606030504020204" pitchFamily="34" charset="0"/>
              </a:rPr>
              <a:t>the Organization</a:t>
            </a:r>
          </a:p>
        </p:txBody>
      </p:sp>
      <p:graphicFrame>
        <p:nvGraphicFramePr>
          <p:cNvPr id="4" name="Chart 3">
            <a:extLst>
              <a:ext uri="{FF2B5EF4-FFF2-40B4-BE49-F238E27FC236}">
                <a16:creationId xmlns:a16="http://schemas.microsoft.com/office/drawing/2014/main" xmlns="" id="{0785FC84-5CBF-AAFF-DA62-449CE9DD24E2}"/>
              </a:ext>
            </a:extLst>
          </p:cNvPr>
          <p:cNvGraphicFramePr/>
          <p:nvPr>
            <p:extLst>
              <p:ext uri="{D42A27DB-BD31-4B8C-83A1-F6EECF244321}">
                <p14:modId xmlns:p14="http://schemas.microsoft.com/office/powerpoint/2010/main" val="2099794581"/>
              </p:ext>
            </p:extLst>
          </p:nvPr>
        </p:nvGraphicFramePr>
        <p:xfrm>
          <a:off x="4257564" y="723013"/>
          <a:ext cx="7592228" cy="517014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BFE233DF-BE60-3FD6-4BBD-48D998E12F21}"/>
              </a:ext>
            </a:extLst>
          </p:cNvPr>
          <p:cNvSpPr txBox="1"/>
          <p:nvPr/>
        </p:nvSpPr>
        <p:spPr>
          <a:xfrm>
            <a:off x="9052841" y="1039163"/>
            <a:ext cx="1461881" cy="469359"/>
          </a:xfrm>
          <a:prstGeom prst="rect">
            <a:avLst/>
          </a:prstGeom>
          <a:noFill/>
        </p:spPr>
        <p:txBody>
          <a:bodyPr wrap="square" rtlCol="0">
            <a:spAutoFit/>
          </a:bodyPr>
          <a:lstStyle/>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CIRCLE LEADER</a:t>
            </a:r>
          </a:p>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BROKERS</a:t>
            </a:r>
          </a:p>
        </p:txBody>
      </p:sp>
      <p:sp>
        <p:nvSpPr>
          <p:cNvPr id="8" name="TextBox 7">
            <a:extLst>
              <a:ext uri="{FF2B5EF4-FFF2-40B4-BE49-F238E27FC236}">
                <a16:creationId xmlns:a16="http://schemas.microsoft.com/office/drawing/2014/main" xmlns="" id="{27DEC796-9BBB-4A82-18AF-3DEB109BAB8E}"/>
              </a:ext>
            </a:extLst>
          </p:cNvPr>
          <p:cNvSpPr txBox="1"/>
          <p:nvPr/>
        </p:nvSpPr>
        <p:spPr>
          <a:xfrm>
            <a:off x="10222385" y="2844588"/>
            <a:ext cx="1779271" cy="677108"/>
          </a:xfrm>
          <a:prstGeom prst="rect">
            <a:avLst/>
          </a:prstGeom>
          <a:noFill/>
        </p:spPr>
        <p:txBody>
          <a:bodyPr wrap="square" rtlCol="0">
            <a:spAutoFit/>
          </a:bodyPr>
          <a:lstStyle/>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SENIOR DEVELOPER</a:t>
            </a:r>
          </a:p>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TEAM LEAD</a:t>
            </a:r>
          </a:p>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FRACTIONAL CTO</a:t>
            </a:r>
          </a:p>
        </p:txBody>
      </p:sp>
      <p:sp>
        <p:nvSpPr>
          <p:cNvPr id="10" name="TextBox 9">
            <a:extLst>
              <a:ext uri="{FF2B5EF4-FFF2-40B4-BE49-F238E27FC236}">
                <a16:creationId xmlns:a16="http://schemas.microsoft.com/office/drawing/2014/main" xmlns="" id="{4DD61A29-B143-E911-7285-829B948B558A}"/>
              </a:ext>
            </a:extLst>
          </p:cNvPr>
          <p:cNvSpPr txBox="1"/>
          <p:nvPr/>
        </p:nvSpPr>
        <p:spPr>
          <a:xfrm>
            <a:off x="8735451" y="5340886"/>
            <a:ext cx="1779271" cy="261610"/>
          </a:xfrm>
          <a:prstGeom prst="rect">
            <a:avLst/>
          </a:prstGeom>
          <a:noFill/>
        </p:spPr>
        <p:txBody>
          <a:bodyPr wrap="square" rtlCol="0">
            <a:spAutoFit/>
          </a:bodyPr>
          <a:lstStyle/>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MARKETING</a:t>
            </a:r>
          </a:p>
        </p:txBody>
      </p:sp>
      <p:sp>
        <p:nvSpPr>
          <p:cNvPr id="11" name="TextBox 10">
            <a:extLst>
              <a:ext uri="{FF2B5EF4-FFF2-40B4-BE49-F238E27FC236}">
                <a16:creationId xmlns:a16="http://schemas.microsoft.com/office/drawing/2014/main" xmlns="" id="{57EB1BE9-4FEB-1D51-68DC-67C57D73C206}"/>
              </a:ext>
            </a:extLst>
          </p:cNvPr>
          <p:cNvSpPr txBox="1"/>
          <p:nvPr/>
        </p:nvSpPr>
        <p:spPr>
          <a:xfrm>
            <a:off x="5297610" y="4745550"/>
            <a:ext cx="1216092" cy="430887"/>
          </a:xfrm>
          <a:prstGeom prst="rect">
            <a:avLst/>
          </a:prstGeom>
          <a:noFill/>
        </p:spPr>
        <p:txBody>
          <a:bodyPr wrap="square" rtlCol="0">
            <a:spAutoFit/>
          </a:bodyPr>
          <a:lstStyle/>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MARKETING SPECIALIST</a:t>
            </a:r>
          </a:p>
        </p:txBody>
      </p:sp>
      <p:sp>
        <p:nvSpPr>
          <p:cNvPr id="12" name="TextBox 11">
            <a:extLst>
              <a:ext uri="{FF2B5EF4-FFF2-40B4-BE49-F238E27FC236}">
                <a16:creationId xmlns:a16="http://schemas.microsoft.com/office/drawing/2014/main" xmlns="" id="{2931A340-7AE0-2D6E-86A3-EFE2EAF511D7}"/>
              </a:ext>
            </a:extLst>
          </p:cNvPr>
          <p:cNvSpPr txBox="1"/>
          <p:nvPr/>
        </p:nvSpPr>
        <p:spPr>
          <a:xfrm>
            <a:off x="4714228" y="2921532"/>
            <a:ext cx="1216092" cy="261610"/>
          </a:xfrm>
          <a:prstGeom prst="rect">
            <a:avLst/>
          </a:prstGeom>
          <a:noFill/>
        </p:spPr>
        <p:txBody>
          <a:bodyPr wrap="square" rtlCol="0">
            <a:spAutoFit/>
          </a:bodyPr>
          <a:lstStyle/>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RECRUITER</a:t>
            </a:r>
          </a:p>
        </p:txBody>
      </p:sp>
      <p:sp>
        <p:nvSpPr>
          <p:cNvPr id="14" name="TextBox 13">
            <a:extLst>
              <a:ext uri="{FF2B5EF4-FFF2-40B4-BE49-F238E27FC236}">
                <a16:creationId xmlns:a16="http://schemas.microsoft.com/office/drawing/2014/main" xmlns="" id="{FC5AA243-69F1-F60C-C212-56932A66FE6E}"/>
              </a:ext>
            </a:extLst>
          </p:cNvPr>
          <p:cNvSpPr txBox="1"/>
          <p:nvPr/>
        </p:nvSpPr>
        <p:spPr>
          <a:xfrm>
            <a:off x="5486449" y="1169994"/>
            <a:ext cx="1800979" cy="430887"/>
          </a:xfrm>
          <a:prstGeom prst="rect">
            <a:avLst/>
          </a:prstGeom>
          <a:noFill/>
        </p:spPr>
        <p:txBody>
          <a:bodyPr wrap="square" rtlCol="0">
            <a:spAutoFit/>
          </a:bodyPr>
          <a:lstStyle/>
          <a:p>
            <a:pPr marL="102870" indent="-102870">
              <a:spcAft>
                <a:spcPts val="300"/>
              </a:spcAft>
              <a:buFont typeface="Arial" panose="020B0604020202020204" pitchFamily="34" charset="0"/>
              <a:buChar char="•"/>
            </a:pPr>
            <a:r>
              <a:rPr lang="en-US" sz="1100" dirty="0">
                <a:solidFill>
                  <a:srgbClr val="5C5D5D"/>
                </a:solidFill>
                <a:latin typeface="Montserrat" pitchFamily="2" charset="77"/>
              </a:rPr>
              <a:t>NATIONAL SALES DIRECTOR</a:t>
            </a:r>
          </a:p>
        </p:txBody>
      </p:sp>
      <p:sp>
        <p:nvSpPr>
          <p:cNvPr id="15" name="Subtitle 2">
            <a:extLst>
              <a:ext uri="{FF2B5EF4-FFF2-40B4-BE49-F238E27FC236}">
                <a16:creationId xmlns:a16="http://schemas.microsoft.com/office/drawing/2014/main" xmlns="" id="{96FE7284-A008-D2AF-FE8D-C6A6F44B68D5}"/>
              </a:ext>
            </a:extLst>
          </p:cNvPr>
          <p:cNvSpPr txBox="1">
            <a:spLocks/>
          </p:cNvSpPr>
          <p:nvPr/>
        </p:nvSpPr>
        <p:spPr>
          <a:xfrm>
            <a:off x="7114324" y="3156102"/>
            <a:ext cx="1870204" cy="495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rgbClr val="5C5D5D"/>
                </a:solidFill>
                <a:latin typeface="Montserrat" pitchFamily="2" charset="77"/>
                <a:ea typeface="Open Sans" panose="020B0606030504020204" pitchFamily="34" charset="0"/>
                <a:cs typeface="Open Sans" panose="020B0606030504020204" pitchFamily="34" charset="0"/>
              </a:rPr>
              <a:t>$1 MILLION</a:t>
            </a:r>
          </a:p>
        </p:txBody>
      </p:sp>
    </p:spTree>
    <p:extLst>
      <p:ext uri="{BB962C8B-B14F-4D97-AF65-F5344CB8AC3E}">
        <p14:creationId xmlns:p14="http://schemas.microsoft.com/office/powerpoint/2010/main" val="2884922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stretch>
            <a:fillRect/>
          </a:stretch>
        </p:blipFill>
        <p:spPr>
          <a:xfrm>
            <a:off x="566773" y="5486556"/>
            <a:ext cx="2486819" cy="1007932"/>
          </a:xfrm>
          <a:prstGeom prst="rect">
            <a:avLst/>
          </a:prstGeom>
        </p:spPr>
      </p:pic>
      <p:sp>
        <p:nvSpPr>
          <p:cNvPr id="7" name="Subtitle 2">
            <a:extLst>
              <a:ext uri="{FF2B5EF4-FFF2-40B4-BE49-F238E27FC236}">
                <a16:creationId xmlns:a16="http://schemas.microsoft.com/office/drawing/2014/main" xmlns="" id="{B3516303-7383-D44B-B877-4816B0D4E85B}"/>
              </a:ext>
            </a:extLst>
          </p:cNvPr>
          <p:cNvSpPr txBox="1">
            <a:spLocks/>
          </p:cNvSpPr>
          <p:nvPr/>
        </p:nvSpPr>
        <p:spPr>
          <a:xfrm>
            <a:off x="2440728" y="2837468"/>
            <a:ext cx="3944144" cy="13644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Contact Us:</a:t>
            </a:r>
          </a:p>
        </p:txBody>
      </p:sp>
      <p:sp>
        <p:nvSpPr>
          <p:cNvPr id="16" name="TextBox 15">
            <a:extLst>
              <a:ext uri="{FF2B5EF4-FFF2-40B4-BE49-F238E27FC236}">
                <a16:creationId xmlns:a16="http://schemas.microsoft.com/office/drawing/2014/main" xmlns="" id="{E54010A1-E61A-5E44-915E-1DF95162942B}"/>
              </a:ext>
            </a:extLst>
          </p:cNvPr>
          <p:cNvSpPr txBox="1"/>
          <p:nvPr/>
        </p:nvSpPr>
        <p:spPr>
          <a:xfrm>
            <a:off x="6630207" y="1494733"/>
            <a:ext cx="3704102" cy="3888244"/>
          </a:xfrm>
          <a:prstGeom prst="rect">
            <a:avLst/>
          </a:prstGeom>
          <a:noFill/>
        </p:spPr>
        <p:txBody>
          <a:bodyPr wrap="square" rtlCol="0">
            <a:spAutoFit/>
          </a:bodyPr>
          <a:lstStyle/>
          <a:p>
            <a:pPr>
              <a:spcAft>
                <a:spcPts val="800"/>
              </a:spcAft>
            </a:pPr>
            <a:r>
              <a:rPr lang="en-US" sz="2000" b="1" dirty="0">
                <a:solidFill>
                  <a:srgbClr val="5C5D5D"/>
                </a:solidFill>
                <a:latin typeface="Montserrat SemiBold" pitchFamily="2" charset="77"/>
              </a:rPr>
              <a:t>BOA: </a:t>
            </a:r>
            <a:br>
              <a:rPr lang="en-US" sz="2000" b="1" dirty="0">
                <a:solidFill>
                  <a:srgbClr val="5C5D5D"/>
                </a:solidFill>
                <a:latin typeface="Montserrat SemiBold" pitchFamily="2" charset="77"/>
              </a:rPr>
            </a:br>
            <a:r>
              <a:rPr lang="en-US" sz="2000" dirty="0" err="1">
                <a:solidFill>
                  <a:srgbClr val="4B878B"/>
                </a:solidFill>
                <a:latin typeface="Montserrat" pitchFamily="2" charset="77"/>
              </a:rPr>
              <a:t>boaall@canzell.com</a:t>
            </a:r>
            <a:endParaRPr lang="en-US" sz="2000" dirty="0">
              <a:solidFill>
                <a:srgbClr val="4B878B"/>
              </a:solidFill>
              <a:latin typeface="Montserrat" pitchFamily="2" charset="77"/>
            </a:endParaRPr>
          </a:p>
          <a:p>
            <a:pPr>
              <a:spcAft>
                <a:spcPts val="800"/>
              </a:spcAft>
            </a:pPr>
            <a:r>
              <a:rPr lang="en-US" sz="2000" b="1" dirty="0">
                <a:solidFill>
                  <a:srgbClr val="5C5D5D"/>
                </a:solidFill>
                <a:latin typeface="Montserrat SemiBold" pitchFamily="2" charset="77"/>
              </a:rPr>
              <a:t>Technical Help: </a:t>
            </a:r>
            <a:r>
              <a:rPr lang="en-US" sz="2000" dirty="0">
                <a:solidFill>
                  <a:srgbClr val="5C5D5D"/>
                </a:solidFill>
                <a:latin typeface="Montserrat" pitchFamily="2" charset="77"/>
              </a:rPr>
              <a:t/>
            </a:r>
            <a:br>
              <a:rPr lang="en-US" sz="2000" dirty="0">
                <a:solidFill>
                  <a:srgbClr val="5C5D5D"/>
                </a:solidFill>
                <a:latin typeface="Montserrat" pitchFamily="2" charset="77"/>
              </a:rPr>
            </a:br>
            <a:r>
              <a:rPr lang="en-US" sz="2000" dirty="0" err="1">
                <a:solidFill>
                  <a:srgbClr val="4B878B"/>
                </a:solidFill>
                <a:latin typeface="Montserrat" pitchFamily="2" charset="77"/>
              </a:rPr>
              <a:t>help@canzell.com</a:t>
            </a:r>
            <a:endParaRPr lang="en-US" sz="2000" dirty="0">
              <a:solidFill>
                <a:srgbClr val="4B878B"/>
              </a:solidFill>
              <a:latin typeface="Montserrat" pitchFamily="2" charset="77"/>
            </a:endParaRPr>
          </a:p>
          <a:p>
            <a:pPr>
              <a:spcAft>
                <a:spcPts val="800"/>
              </a:spcAft>
            </a:pPr>
            <a:r>
              <a:rPr lang="en-US" sz="2000" b="1" dirty="0">
                <a:solidFill>
                  <a:srgbClr val="5C5D5D"/>
                </a:solidFill>
                <a:latin typeface="Montserrat SemiBold" pitchFamily="2" charset="77"/>
              </a:rPr>
              <a:t>Transactions: </a:t>
            </a:r>
            <a:r>
              <a:rPr lang="en-US" sz="2000" dirty="0">
                <a:solidFill>
                  <a:srgbClr val="5C5D5D"/>
                </a:solidFill>
                <a:latin typeface="Montserrat" pitchFamily="2" charset="77"/>
              </a:rPr>
              <a:t/>
            </a:r>
            <a:br>
              <a:rPr lang="en-US" sz="2000" dirty="0">
                <a:solidFill>
                  <a:srgbClr val="5C5D5D"/>
                </a:solidFill>
                <a:latin typeface="Montserrat" pitchFamily="2" charset="77"/>
              </a:rPr>
            </a:br>
            <a:r>
              <a:rPr lang="en-US" sz="2000" dirty="0" err="1">
                <a:solidFill>
                  <a:srgbClr val="4B878B"/>
                </a:solidFill>
                <a:latin typeface="Montserrat" pitchFamily="2" charset="77"/>
              </a:rPr>
              <a:t>transactions@canzell.com</a:t>
            </a:r>
            <a:endParaRPr lang="en-US" sz="2000" dirty="0">
              <a:solidFill>
                <a:srgbClr val="4B878B"/>
              </a:solidFill>
              <a:latin typeface="Montserrat" pitchFamily="2" charset="77"/>
            </a:endParaRPr>
          </a:p>
          <a:p>
            <a:pPr>
              <a:spcAft>
                <a:spcPts val="800"/>
              </a:spcAft>
            </a:pPr>
            <a:r>
              <a:rPr lang="en-US" sz="2000" b="1" dirty="0">
                <a:solidFill>
                  <a:srgbClr val="5C5D5D"/>
                </a:solidFill>
                <a:latin typeface="Montserrat SemiBold" pitchFamily="2" charset="77"/>
              </a:rPr>
              <a:t>Billing, Commissions, and Accounting Help: </a:t>
            </a:r>
            <a:r>
              <a:rPr lang="en-US" sz="2000" dirty="0">
                <a:solidFill>
                  <a:srgbClr val="5C5D5D"/>
                </a:solidFill>
                <a:latin typeface="Montserrat" pitchFamily="2" charset="77"/>
              </a:rPr>
              <a:t/>
            </a:r>
            <a:br>
              <a:rPr lang="en-US" sz="2000" dirty="0">
                <a:solidFill>
                  <a:srgbClr val="5C5D5D"/>
                </a:solidFill>
                <a:latin typeface="Montserrat" pitchFamily="2" charset="77"/>
              </a:rPr>
            </a:br>
            <a:r>
              <a:rPr lang="en-US" sz="2000" dirty="0" err="1">
                <a:solidFill>
                  <a:srgbClr val="4B878B"/>
                </a:solidFill>
                <a:latin typeface="Montserrat" pitchFamily="2" charset="77"/>
              </a:rPr>
              <a:t>accounting@canzell.com</a:t>
            </a:r>
            <a:endParaRPr lang="en-US" sz="2000" dirty="0">
              <a:solidFill>
                <a:srgbClr val="4B878B"/>
              </a:solidFill>
              <a:latin typeface="Montserrat" pitchFamily="2" charset="77"/>
            </a:endParaRPr>
          </a:p>
          <a:p>
            <a:pPr>
              <a:spcAft>
                <a:spcPts val="800"/>
              </a:spcAft>
            </a:pPr>
            <a:r>
              <a:rPr lang="en-US" sz="2000" b="1" dirty="0">
                <a:solidFill>
                  <a:srgbClr val="5C5D5D"/>
                </a:solidFill>
                <a:latin typeface="Montserrat SemiBold" pitchFamily="2" charset="77"/>
              </a:rPr>
              <a:t>Revenue Share: </a:t>
            </a:r>
            <a:r>
              <a:rPr lang="en-US" sz="2000" dirty="0">
                <a:solidFill>
                  <a:srgbClr val="5C5D5D"/>
                </a:solidFill>
                <a:latin typeface="Montserrat" pitchFamily="2" charset="77"/>
              </a:rPr>
              <a:t/>
            </a:r>
            <a:br>
              <a:rPr lang="en-US" sz="2000" dirty="0">
                <a:solidFill>
                  <a:srgbClr val="5C5D5D"/>
                </a:solidFill>
                <a:latin typeface="Montserrat" pitchFamily="2" charset="77"/>
              </a:rPr>
            </a:br>
            <a:r>
              <a:rPr lang="en-US" sz="2000" dirty="0" smtClean="0">
                <a:solidFill>
                  <a:srgbClr val="4B878B"/>
                </a:solidFill>
                <a:latin typeface="Montserrat" pitchFamily="2" charset="77"/>
              </a:rPr>
              <a:t>revshare@canzell.com</a:t>
            </a:r>
            <a:endParaRPr lang="en-US" sz="2000" dirty="0">
              <a:solidFill>
                <a:srgbClr val="4B878B"/>
              </a:solidFill>
              <a:latin typeface="Montserrat" pitchFamily="2" charset="77"/>
            </a:endParaRPr>
          </a:p>
        </p:txBody>
      </p:sp>
      <p:cxnSp>
        <p:nvCxnSpPr>
          <p:cNvPr id="3" name="Straight Connector 2">
            <a:extLst>
              <a:ext uri="{FF2B5EF4-FFF2-40B4-BE49-F238E27FC236}">
                <a16:creationId xmlns:a16="http://schemas.microsoft.com/office/drawing/2014/main" xmlns="" id="{CD27355A-DF89-F7D4-DCE2-F3CF46DD903D}"/>
              </a:ext>
            </a:extLst>
          </p:cNvPr>
          <p:cNvCxnSpPr>
            <a:cxnSpLocks/>
          </p:cNvCxnSpPr>
          <p:nvPr/>
        </p:nvCxnSpPr>
        <p:spPr>
          <a:xfrm>
            <a:off x="6400800" y="1494733"/>
            <a:ext cx="0" cy="3870643"/>
          </a:xfrm>
          <a:prstGeom prst="line">
            <a:avLst/>
          </a:prstGeom>
          <a:ln w="12700">
            <a:solidFill>
              <a:srgbClr val="4B87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477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1AFCD14-6DD4-8041-94CF-136F452C793E}"/>
              </a:ext>
              <a:ext uri="{C183D7F6-B498-43B3-948B-1728B52AA6E4}">
                <adec:decorative xmlns:adec="http://schemas.microsoft.com/office/drawing/2017/decorative" xmlns="" val="1"/>
              </a:ext>
            </a:extLst>
          </p:cNvPr>
          <p:cNvPicPr>
            <a:picLocks noChangeAspect="1"/>
          </p:cNvPicPr>
          <p:nvPr/>
        </p:nvPicPr>
        <p:blipFill rotWithShape="1">
          <a:blip r:embed="rId2"/>
          <a:srcRect l="18929" t="34907" r="7316" b="2862"/>
          <a:stretch/>
        </p:blipFill>
        <p:spPr>
          <a:xfrm>
            <a:off x="0" y="0"/>
            <a:ext cx="12192000" cy="6857999"/>
          </a:xfrm>
          <a:prstGeom prst="rect">
            <a:avLst/>
          </a:prstGeom>
        </p:spPr>
      </p:pic>
      <p:pic>
        <p:nvPicPr>
          <p:cNvPr id="7" name="Picture 6" descr="Text, logo&#10;&#10;Description automatically generated">
            <a:extLst>
              <a:ext uri="{FF2B5EF4-FFF2-40B4-BE49-F238E27FC236}">
                <a16:creationId xmlns:a16="http://schemas.microsoft.com/office/drawing/2014/main" xmlns="" id="{CDDF9FC3-C672-FB41-9C80-D2A2E15C1ECC}"/>
              </a:ext>
            </a:extLst>
          </p:cNvPr>
          <p:cNvPicPr>
            <a:picLocks noChangeAspect="1"/>
          </p:cNvPicPr>
          <p:nvPr/>
        </p:nvPicPr>
        <p:blipFill>
          <a:blip r:embed="rId3"/>
          <a:stretch>
            <a:fillRect/>
          </a:stretch>
        </p:blipFill>
        <p:spPr>
          <a:xfrm>
            <a:off x="541938" y="242400"/>
            <a:ext cx="4021138" cy="1629806"/>
          </a:xfrm>
          <a:prstGeom prst="rect">
            <a:avLst/>
          </a:prstGeom>
        </p:spPr>
      </p:pic>
      <p:sp>
        <p:nvSpPr>
          <p:cNvPr id="10" name="Rectangle 9">
            <a:extLst>
              <a:ext uri="{FF2B5EF4-FFF2-40B4-BE49-F238E27FC236}">
                <a16:creationId xmlns:a16="http://schemas.microsoft.com/office/drawing/2014/main" xmlns="" id="{21A2D31C-7ABE-7845-8A21-03406DD60678}"/>
              </a:ext>
            </a:extLst>
          </p:cNvPr>
          <p:cNvSpPr/>
          <p:nvPr/>
        </p:nvSpPr>
        <p:spPr>
          <a:xfrm>
            <a:off x="4829174" y="0"/>
            <a:ext cx="7401328"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5D3D0"/>
              </a:solidFill>
            </a:endParaRPr>
          </a:p>
        </p:txBody>
      </p:sp>
      <p:sp>
        <p:nvSpPr>
          <p:cNvPr id="11" name="TextBox 10">
            <a:extLst>
              <a:ext uri="{FF2B5EF4-FFF2-40B4-BE49-F238E27FC236}">
                <a16:creationId xmlns:a16="http://schemas.microsoft.com/office/drawing/2014/main" xmlns="" id="{6929FB62-43E1-124F-B7FD-1B38B15A07D6}"/>
              </a:ext>
            </a:extLst>
          </p:cNvPr>
          <p:cNvSpPr txBox="1"/>
          <p:nvPr/>
        </p:nvSpPr>
        <p:spPr>
          <a:xfrm>
            <a:off x="6797275" y="472528"/>
            <a:ext cx="3451586" cy="646331"/>
          </a:xfrm>
          <a:prstGeom prst="rect">
            <a:avLst/>
          </a:prstGeom>
          <a:noFill/>
        </p:spPr>
        <p:txBody>
          <a:bodyPr wrap="none" rtlCol="0">
            <a:spAutoFit/>
          </a:bodyPr>
          <a:lstStyle/>
          <a:p>
            <a:pPr algn="ctr"/>
            <a:r>
              <a:rPr lang="en-US" sz="3600" b="1" dirty="0">
                <a:solidFill>
                  <a:schemeClr val="bg1"/>
                </a:solidFill>
                <a:latin typeface="Montserrat" pitchFamily="2" charset="77"/>
              </a:rPr>
              <a:t>LEARN MORE</a:t>
            </a:r>
          </a:p>
        </p:txBody>
      </p:sp>
      <p:sp>
        <p:nvSpPr>
          <p:cNvPr id="12" name="TextBox 11">
            <a:extLst>
              <a:ext uri="{FF2B5EF4-FFF2-40B4-BE49-F238E27FC236}">
                <a16:creationId xmlns:a16="http://schemas.microsoft.com/office/drawing/2014/main" xmlns="" id="{3454B58C-8D17-0846-B388-BB8C0136B2B9}"/>
              </a:ext>
            </a:extLst>
          </p:cNvPr>
          <p:cNvSpPr txBox="1"/>
          <p:nvPr/>
        </p:nvSpPr>
        <p:spPr>
          <a:xfrm>
            <a:off x="6903875" y="1057303"/>
            <a:ext cx="3238387" cy="461665"/>
          </a:xfrm>
          <a:prstGeom prst="rect">
            <a:avLst/>
          </a:prstGeom>
          <a:noFill/>
        </p:spPr>
        <p:txBody>
          <a:bodyPr wrap="none" rtlCol="0">
            <a:spAutoFit/>
          </a:bodyPr>
          <a:lstStyle/>
          <a:p>
            <a:pPr algn="ctr"/>
            <a:r>
              <a:rPr lang="en-US" sz="2400" dirty="0">
                <a:solidFill>
                  <a:schemeClr val="bg1"/>
                </a:solidFill>
                <a:latin typeface="Montserrat" pitchFamily="2" charset="77"/>
              </a:rPr>
              <a:t>JOINCANZELL.COM</a:t>
            </a:r>
          </a:p>
        </p:txBody>
      </p:sp>
    </p:spTree>
    <p:extLst>
      <p:ext uri="{BB962C8B-B14F-4D97-AF65-F5344CB8AC3E}">
        <p14:creationId xmlns:p14="http://schemas.microsoft.com/office/powerpoint/2010/main" val="343566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89439D-C44B-1440-9191-918649E8FD36}"/>
              </a:ext>
            </a:extLst>
          </p:cNvPr>
          <p:cNvPicPr>
            <a:picLocks noChangeAspect="1"/>
          </p:cNvPicPr>
          <p:nvPr/>
        </p:nvPicPr>
        <p:blipFill>
          <a:blip r:embed="rId2"/>
          <a:stretch>
            <a:fillRect/>
          </a:stretch>
        </p:blipFill>
        <p:spPr>
          <a:xfrm>
            <a:off x="282766" y="1294061"/>
            <a:ext cx="6980239" cy="4626319"/>
          </a:xfrm>
          <a:prstGeom prst="rect">
            <a:avLst/>
          </a:prstGeom>
        </p:spPr>
      </p:pic>
      <p:sp>
        <p:nvSpPr>
          <p:cNvPr id="6" name="Rectangle 5">
            <a:extLst>
              <a:ext uri="{FF2B5EF4-FFF2-40B4-BE49-F238E27FC236}">
                <a16:creationId xmlns:a16="http://schemas.microsoft.com/office/drawing/2014/main" xmlns="" id="{C10D29CB-5BF1-414D-95F7-DBCBA3E421C5}"/>
              </a:ext>
            </a:extLst>
          </p:cNvPr>
          <p:cNvSpPr/>
          <p:nvPr/>
        </p:nvSpPr>
        <p:spPr>
          <a:xfrm>
            <a:off x="7362826" y="0"/>
            <a:ext cx="4829174" cy="6858000"/>
          </a:xfrm>
          <a:prstGeom prst="rect">
            <a:avLst/>
          </a:prstGeom>
          <a:solidFill>
            <a:srgbClr val="D5D3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03EF0AD-644F-1641-A675-4A10D6979D4B}"/>
              </a:ext>
            </a:extLst>
          </p:cNvPr>
          <p:cNvSpPr txBox="1"/>
          <p:nvPr/>
        </p:nvSpPr>
        <p:spPr>
          <a:xfrm>
            <a:off x="7802270" y="2221705"/>
            <a:ext cx="4106964" cy="2095445"/>
          </a:xfrm>
          <a:prstGeom prst="rect">
            <a:avLst/>
          </a:prstGeom>
          <a:noFill/>
        </p:spPr>
        <p:txBody>
          <a:bodyPr wrap="square" rtlCol="0">
            <a:spAutoFit/>
          </a:bodyPr>
          <a:lstStyle/>
          <a:p>
            <a:pPr>
              <a:spcAft>
                <a:spcPts val="500"/>
              </a:spcAft>
            </a:pPr>
            <a:r>
              <a:rPr lang="en-US" dirty="0">
                <a:solidFill>
                  <a:srgbClr val="5C5D5D"/>
                </a:solidFill>
                <a:latin typeface="Montserrat" pitchFamily="2" charset="77"/>
              </a:rPr>
              <a:t>We like to explain our vision with similar examples from other industries. </a:t>
            </a:r>
          </a:p>
          <a:p>
            <a:pPr>
              <a:spcAft>
                <a:spcPts val="500"/>
              </a:spcAft>
            </a:pPr>
            <a:r>
              <a:rPr lang="en-US" b="1" dirty="0">
                <a:solidFill>
                  <a:srgbClr val="5C5D5D"/>
                </a:solidFill>
                <a:latin typeface="Montserrat" pitchFamily="2" charset="77"/>
              </a:rPr>
              <a:t>Uber</a:t>
            </a:r>
            <a:r>
              <a:rPr lang="en-US" dirty="0">
                <a:solidFill>
                  <a:srgbClr val="5C5D5D"/>
                </a:solidFill>
                <a:latin typeface="Montserrat" pitchFamily="2" charset="77"/>
              </a:rPr>
              <a:t> took over taxicabs, </a:t>
            </a:r>
            <a:r>
              <a:rPr lang="en-US" b="1" dirty="0">
                <a:solidFill>
                  <a:srgbClr val="5C5D5D"/>
                </a:solidFill>
                <a:latin typeface="Montserrat" pitchFamily="2" charset="77"/>
              </a:rPr>
              <a:t>Netflix</a:t>
            </a:r>
            <a:r>
              <a:rPr lang="en-US" dirty="0">
                <a:solidFill>
                  <a:srgbClr val="5C5D5D"/>
                </a:solidFill>
                <a:latin typeface="Montserrat" pitchFamily="2" charset="77"/>
              </a:rPr>
              <a:t> took over Blockbuster and we want to take over traditional brokerage models.</a:t>
            </a:r>
          </a:p>
        </p:txBody>
      </p:sp>
      <p:pic>
        <p:nvPicPr>
          <p:cNvPr id="13" name="Picture 12" descr="Text, logo&#10;&#10;Description automatically generated">
            <a:extLst>
              <a:ext uri="{FF2B5EF4-FFF2-40B4-BE49-F238E27FC236}">
                <a16:creationId xmlns:a16="http://schemas.microsoft.com/office/drawing/2014/main" xmlns="" id="{7630BB61-BC1A-654F-A5D5-EC74214AAC71}"/>
              </a:ext>
            </a:extLst>
          </p:cNvPr>
          <p:cNvPicPr>
            <a:picLocks noChangeAspect="1"/>
          </p:cNvPicPr>
          <p:nvPr/>
        </p:nvPicPr>
        <p:blipFill>
          <a:blip r:embed="rId3"/>
          <a:stretch>
            <a:fillRect/>
          </a:stretch>
        </p:blipFill>
        <p:spPr>
          <a:xfrm>
            <a:off x="7802270" y="872533"/>
            <a:ext cx="2486819" cy="1007932"/>
          </a:xfrm>
          <a:prstGeom prst="rect">
            <a:avLst/>
          </a:prstGeom>
        </p:spPr>
      </p:pic>
    </p:spTree>
    <p:extLst>
      <p:ext uri="{BB962C8B-B14F-4D97-AF65-F5344CB8AC3E}">
        <p14:creationId xmlns:p14="http://schemas.microsoft.com/office/powerpoint/2010/main" val="157817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14663"/>
            <a:ext cx="12206286" cy="1217001"/>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11" name="Subtitle 2">
            <a:extLst>
              <a:ext uri="{FF2B5EF4-FFF2-40B4-BE49-F238E27FC236}">
                <a16:creationId xmlns:a16="http://schemas.microsoft.com/office/drawing/2014/main" xmlns="" id="{DED057A7-DD19-4143-A5D4-96AC53EEB7F8}"/>
              </a:ext>
            </a:extLst>
          </p:cNvPr>
          <p:cNvSpPr txBox="1">
            <a:spLocks/>
          </p:cNvSpPr>
          <p:nvPr/>
        </p:nvSpPr>
        <p:spPr>
          <a:xfrm>
            <a:off x="499261" y="388700"/>
            <a:ext cx="11261815" cy="8429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latin typeface="Montserrat" pitchFamily="2" charset="77"/>
                <a:ea typeface="Open Sans" panose="020B0606030504020204" pitchFamily="34" charset="0"/>
                <a:cs typeface="Open Sans" panose="020B0606030504020204" pitchFamily="34" charset="0"/>
              </a:rPr>
              <a:t>Disrupting the Real Estate Brokerage Model</a:t>
            </a:r>
          </a:p>
        </p:txBody>
      </p:sp>
      <p:pic>
        <p:nvPicPr>
          <p:cNvPr id="4" name="Picture 3">
            <a:extLst>
              <a:ext uri="{FF2B5EF4-FFF2-40B4-BE49-F238E27FC236}">
                <a16:creationId xmlns:a16="http://schemas.microsoft.com/office/drawing/2014/main" xmlns="" id="{317A57DB-52EC-F14C-9871-3649D5BBDB23}"/>
              </a:ext>
            </a:extLst>
          </p:cNvPr>
          <p:cNvPicPr>
            <a:picLocks noChangeAspect="1"/>
          </p:cNvPicPr>
          <p:nvPr/>
        </p:nvPicPr>
        <p:blipFill>
          <a:blip r:embed="rId3"/>
          <a:stretch>
            <a:fillRect/>
          </a:stretch>
        </p:blipFill>
        <p:spPr>
          <a:xfrm>
            <a:off x="2123142" y="1539184"/>
            <a:ext cx="1651691" cy="1736083"/>
          </a:xfrm>
          <a:prstGeom prst="rect">
            <a:avLst/>
          </a:prstGeom>
        </p:spPr>
      </p:pic>
      <p:pic>
        <p:nvPicPr>
          <p:cNvPr id="9" name="Picture 8">
            <a:extLst>
              <a:ext uri="{FF2B5EF4-FFF2-40B4-BE49-F238E27FC236}">
                <a16:creationId xmlns:a16="http://schemas.microsoft.com/office/drawing/2014/main" xmlns="" id="{B7459075-49E4-4847-9504-62D69131E7F8}"/>
              </a:ext>
            </a:extLst>
          </p:cNvPr>
          <p:cNvPicPr>
            <a:picLocks noChangeAspect="1"/>
          </p:cNvPicPr>
          <p:nvPr/>
        </p:nvPicPr>
        <p:blipFill>
          <a:blip r:embed="rId4"/>
          <a:stretch>
            <a:fillRect/>
          </a:stretch>
        </p:blipFill>
        <p:spPr>
          <a:xfrm>
            <a:off x="8503973" y="1539184"/>
            <a:ext cx="1651691" cy="1736083"/>
          </a:xfrm>
          <a:prstGeom prst="rect">
            <a:avLst/>
          </a:prstGeom>
        </p:spPr>
      </p:pic>
      <p:sp>
        <p:nvSpPr>
          <p:cNvPr id="3" name="Rectangle 2">
            <a:extLst>
              <a:ext uri="{FF2B5EF4-FFF2-40B4-BE49-F238E27FC236}">
                <a16:creationId xmlns:a16="http://schemas.microsoft.com/office/drawing/2014/main" xmlns="" id="{0A9B6CB0-D870-BA48-A7C4-F7D32F4B86EB}"/>
              </a:ext>
            </a:extLst>
          </p:cNvPr>
          <p:cNvSpPr/>
          <p:nvPr/>
        </p:nvSpPr>
        <p:spPr>
          <a:xfrm>
            <a:off x="6022427" y="1124607"/>
            <a:ext cx="147145" cy="5896303"/>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sp>
        <p:nvSpPr>
          <p:cNvPr id="5" name="Oval 4">
            <a:extLst>
              <a:ext uri="{FF2B5EF4-FFF2-40B4-BE49-F238E27FC236}">
                <a16:creationId xmlns:a16="http://schemas.microsoft.com/office/drawing/2014/main" xmlns="" id="{1D427669-68DA-264D-AFAF-0B6FB7388D74}"/>
              </a:ext>
            </a:extLst>
          </p:cNvPr>
          <p:cNvSpPr/>
          <p:nvPr/>
        </p:nvSpPr>
        <p:spPr>
          <a:xfrm>
            <a:off x="5672219" y="2069352"/>
            <a:ext cx="861848" cy="861848"/>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4B878B"/>
                </a:solidFill>
                <a:latin typeface="Montserrat" pitchFamily="2" charset="77"/>
              </a:rPr>
              <a:t>VS.</a:t>
            </a:r>
          </a:p>
        </p:txBody>
      </p:sp>
      <p:sp>
        <p:nvSpPr>
          <p:cNvPr id="16" name="TextBox 15">
            <a:extLst>
              <a:ext uri="{FF2B5EF4-FFF2-40B4-BE49-F238E27FC236}">
                <a16:creationId xmlns:a16="http://schemas.microsoft.com/office/drawing/2014/main" xmlns="" id="{D052E440-0AF3-FA47-9BE5-51C1FBD0DB44}"/>
              </a:ext>
            </a:extLst>
          </p:cNvPr>
          <p:cNvSpPr txBox="1"/>
          <p:nvPr/>
        </p:nvSpPr>
        <p:spPr>
          <a:xfrm>
            <a:off x="400859" y="3411257"/>
            <a:ext cx="5096256" cy="2564805"/>
          </a:xfrm>
          <a:prstGeom prst="rect">
            <a:avLst/>
          </a:prstGeom>
          <a:noFill/>
        </p:spPr>
        <p:txBody>
          <a:bodyPr wrap="square" rtlCol="0">
            <a:spAutoFit/>
          </a:bodyPr>
          <a:lstStyle/>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High fixed costs (offices, personnel, and infrastructure)</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Low agent income due to higher splits </a:t>
            </a:r>
            <a:br>
              <a:rPr lang="en-US" sz="1600" dirty="0">
                <a:solidFill>
                  <a:srgbClr val="5C5D5D"/>
                </a:solidFill>
                <a:latin typeface="Montserrat" pitchFamily="2" charset="77"/>
              </a:rPr>
            </a:br>
            <a:r>
              <a:rPr lang="en-US" sz="1600" dirty="0">
                <a:solidFill>
                  <a:srgbClr val="5C5D5D"/>
                </a:solidFill>
                <a:latin typeface="Montserrat" pitchFamily="2" charset="77"/>
              </a:rPr>
              <a:t>to broker; 30% split average</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Agent may invest less in marketing due to lower income</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Difficult to attract and retain talented agents</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Slow and expensive expansion due to need for brick and mortar</a:t>
            </a:r>
          </a:p>
        </p:txBody>
      </p:sp>
      <p:sp>
        <p:nvSpPr>
          <p:cNvPr id="20" name="TextBox 19">
            <a:extLst>
              <a:ext uri="{FF2B5EF4-FFF2-40B4-BE49-F238E27FC236}">
                <a16:creationId xmlns:a16="http://schemas.microsoft.com/office/drawing/2014/main" xmlns="" id="{8095FB94-6306-8844-8EDD-7085D4C6728B}"/>
              </a:ext>
            </a:extLst>
          </p:cNvPr>
          <p:cNvSpPr txBox="1"/>
          <p:nvPr/>
        </p:nvSpPr>
        <p:spPr>
          <a:xfrm>
            <a:off x="7041692" y="3411257"/>
            <a:ext cx="4717883" cy="3121367"/>
          </a:xfrm>
          <a:prstGeom prst="rect">
            <a:avLst/>
          </a:prstGeom>
          <a:noFill/>
        </p:spPr>
        <p:txBody>
          <a:bodyPr wrap="square" rtlCol="0">
            <a:spAutoFit/>
          </a:bodyPr>
          <a:lstStyle/>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Software-based model operates in </a:t>
            </a:r>
            <a:br>
              <a:rPr lang="en-US" sz="1600" dirty="0">
                <a:solidFill>
                  <a:srgbClr val="5C5D5D"/>
                </a:solidFill>
                <a:latin typeface="Montserrat" pitchFamily="2" charset="77"/>
              </a:rPr>
            </a:br>
            <a:r>
              <a:rPr lang="en-US" sz="1600" dirty="0">
                <a:solidFill>
                  <a:srgbClr val="5C5D5D"/>
                </a:solidFill>
                <a:latin typeface="Montserrat" pitchFamily="2" charset="77"/>
              </a:rPr>
              <a:t>the cloud</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Scalable, asset-light with substantial lower overhead</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Higher agent income</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Agents can invest more money in growing business</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Easier to attract and retain high performing agents</a:t>
            </a:r>
          </a:p>
          <a:p>
            <a:pPr marL="180975" indent="-180975">
              <a:spcAft>
                <a:spcPts val="500"/>
              </a:spcAft>
              <a:buFont typeface="Arial" panose="020B0604020202020204" pitchFamily="34" charset="0"/>
              <a:buChar char="•"/>
            </a:pPr>
            <a:r>
              <a:rPr lang="en-US" sz="1600" dirty="0">
                <a:solidFill>
                  <a:srgbClr val="5C5D5D"/>
                </a:solidFill>
                <a:latin typeface="Montserrat" pitchFamily="2" charset="77"/>
              </a:rPr>
              <a:t>Faster geographical expansion thanks </a:t>
            </a:r>
            <a:br>
              <a:rPr lang="en-US" sz="1600" dirty="0">
                <a:solidFill>
                  <a:srgbClr val="5C5D5D"/>
                </a:solidFill>
                <a:latin typeface="Montserrat" pitchFamily="2" charset="77"/>
              </a:rPr>
            </a:br>
            <a:r>
              <a:rPr lang="en-US" sz="1600" dirty="0">
                <a:solidFill>
                  <a:srgbClr val="5C5D5D"/>
                </a:solidFill>
                <a:latin typeface="Montserrat" pitchFamily="2" charset="77"/>
              </a:rPr>
              <a:t>to lower market entry cost</a:t>
            </a:r>
          </a:p>
        </p:txBody>
      </p:sp>
    </p:spTree>
    <p:extLst>
      <p:ext uri="{BB962C8B-B14F-4D97-AF65-F5344CB8AC3E}">
        <p14:creationId xmlns:p14="http://schemas.microsoft.com/office/powerpoint/2010/main" val="2731938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2BA88AC6-896C-3E47-9FFD-9D6E50E8C507}"/>
              </a:ext>
            </a:extLst>
          </p:cNvPr>
          <p:cNvSpPr txBox="1">
            <a:spLocks/>
          </p:cNvSpPr>
          <p:nvPr/>
        </p:nvSpPr>
        <p:spPr>
          <a:xfrm>
            <a:off x="420708" y="1288973"/>
            <a:ext cx="2506106" cy="1509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B878B"/>
                </a:solidFill>
                <a:latin typeface="Montserrat" pitchFamily="2" charset="77"/>
                <a:ea typeface="Open Sans" panose="020B0606030504020204" pitchFamily="34" charset="0"/>
                <a:cs typeface="Open Sans" panose="020B0606030504020204" pitchFamily="34" charset="0"/>
              </a:rPr>
              <a:t>What does a hybrid-model look like?</a:t>
            </a:r>
          </a:p>
        </p:txBody>
      </p:sp>
      <p:pic>
        <p:nvPicPr>
          <p:cNvPr id="14" name="Picture 13" descr="Text, logo&#10;&#10;Description automatically generated">
            <a:extLst>
              <a:ext uri="{FF2B5EF4-FFF2-40B4-BE49-F238E27FC236}">
                <a16:creationId xmlns:a16="http://schemas.microsoft.com/office/drawing/2014/main" xmlns="" id="{29409631-6547-474A-9A69-5FEEAB329D95}"/>
              </a:ext>
            </a:extLst>
          </p:cNvPr>
          <p:cNvPicPr>
            <a:picLocks noChangeAspect="1"/>
          </p:cNvPicPr>
          <p:nvPr/>
        </p:nvPicPr>
        <p:blipFill>
          <a:blip r:embed="rId2"/>
          <a:stretch>
            <a:fillRect/>
          </a:stretch>
        </p:blipFill>
        <p:spPr>
          <a:xfrm>
            <a:off x="420708" y="5788731"/>
            <a:ext cx="1999987" cy="810614"/>
          </a:xfrm>
          <a:prstGeom prst="rect">
            <a:avLst/>
          </a:prstGeom>
        </p:spPr>
      </p:pic>
      <p:pic>
        <p:nvPicPr>
          <p:cNvPr id="16" name="Picture 15">
            <a:extLst>
              <a:ext uri="{FF2B5EF4-FFF2-40B4-BE49-F238E27FC236}">
                <a16:creationId xmlns:a16="http://schemas.microsoft.com/office/drawing/2014/main" xmlns="" id="{C4D5198E-05E7-0744-A9D6-6C6476CD1665}"/>
              </a:ext>
            </a:extLst>
          </p:cNvPr>
          <p:cNvPicPr>
            <a:picLocks noChangeAspect="1"/>
          </p:cNvPicPr>
          <p:nvPr/>
        </p:nvPicPr>
        <p:blipFill>
          <a:blip r:embed="rId3"/>
          <a:stretch>
            <a:fillRect/>
          </a:stretch>
        </p:blipFill>
        <p:spPr>
          <a:xfrm>
            <a:off x="3363553" y="608877"/>
            <a:ext cx="8286096" cy="5657334"/>
          </a:xfrm>
          <a:prstGeom prst="rect">
            <a:avLst/>
          </a:prstGeom>
        </p:spPr>
      </p:pic>
    </p:spTree>
    <p:extLst>
      <p:ext uri="{BB962C8B-B14F-4D97-AF65-F5344CB8AC3E}">
        <p14:creationId xmlns:p14="http://schemas.microsoft.com/office/powerpoint/2010/main" val="302256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73E1690-4F1F-0A49-9ECA-145A83BEFECE}"/>
              </a:ext>
            </a:extLst>
          </p:cNvPr>
          <p:cNvSpPr/>
          <p:nvPr/>
        </p:nvSpPr>
        <p:spPr>
          <a:xfrm>
            <a:off x="0" y="0"/>
            <a:ext cx="12206286" cy="1653988"/>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xmlns=""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323761"/>
            <a:ext cx="2486819" cy="1007932"/>
          </a:xfrm>
          <a:prstGeom prst="rect">
            <a:avLst/>
          </a:prstGeom>
        </p:spPr>
      </p:pic>
      <p:sp>
        <p:nvSpPr>
          <p:cNvPr id="9" name="Content Placeholder 2">
            <a:extLst>
              <a:ext uri="{FF2B5EF4-FFF2-40B4-BE49-F238E27FC236}">
                <a16:creationId xmlns:a16="http://schemas.microsoft.com/office/drawing/2014/main" xmlns="" id="{9C485203-9615-5A4C-A8EF-7216E1C4EF74}"/>
              </a:ext>
            </a:extLst>
          </p:cNvPr>
          <p:cNvSpPr>
            <a:spLocks noGrp="1"/>
          </p:cNvSpPr>
          <p:nvPr>
            <p:ph idx="1"/>
          </p:nvPr>
        </p:nvSpPr>
        <p:spPr>
          <a:xfrm>
            <a:off x="502023" y="324280"/>
            <a:ext cx="8615083" cy="1464324"/>
          </a:xfrm>
        </p:spPr>
        <p:txBody>
          <a:bodyPr>
            <a:normAutofit/>
          </a:bodyPr>
          <a:lstStyle/>
          <a:p>
            <a:pPr marL="0" indent="0">
              <a:buNone/>
            </a:pPr>
            <a:r>
              <a:rPr lang="en-US" sz="2000" dirty="0">
                <a:solidFill>
                  <a:schemeClr val="bg1"/>
                </a:solidFill>
                <a:latin typeface="Montserrat" pitchFamily="2" charset="77"/>
              </a:rPr>
              <a:t>As of December 2022, there are 1.6 million agents in the U.S., 90% are with legacy brokerages that have  had a dominant market share since the mid-1900s (1). We are beginning to see the market shift to a new model… (1) </a:t>
            </a:r>
          </a:p>
        </p:txBody>
      </p:sp>
      <p:grpSp>
        <p:nvGrpSpPr>
          <p:cNvPr id="5" name="Group 4">
            <a:extLst>
              <a:ext uri="{FF2B5EF4-FFF2-40B4-BE49-F238E27FC236}">
                <a16:creationId xmlns:a16="http://schemas.microsoft.com/office/drawing/2014/main" xmlns="" id="{EEEDCFF5-DD5D-957B-E5AD-6127A02601BD}"/>
              </a:ext>
            </a:extLst>
          </p:cNvPr>
          <p:cNvGrpSpPr/>
          <p:nvPr/>
        </p:nvGrpSpPr>
        <p:grpSpPr>
          <a:xfrm>
            <a:off x="1265202" y="1788604"/>
            <a:ext cx="10109775" cy="4423050"/>
            <a:chOff x="1547591" y="2311488"/>
            <a:chExt cx="9283119" cy="4061386"/>
          </a:xfrm>
        </p:grpSpPr>
        <p:pic>
          <p:nvPicPr>
            <p:cNvPr id="3" name="Picture 2">
              <a:extLst>
                <a:ext uri="{FF2B5EF4-FFF2-40B4-BE49-F238E27FC236}">
                  <a16:creationId xmlns:a16="http://schemas.microsoft.com/office/drawing/2014/main" xmlns="" id="{9810148F-7089-A0C4-F078-58F385C2922A}"/>
                </a:ext>
              </a:extLst>
            </p:cNvPr>
            <p:cNvPicPr>
              <a:picLocks noChangeAspect="1"/>
            </p:cNvPicPr>
            <p:nvPr/>
          </p:nvPicPr>
          <p:blipFill rotWithShape="1">
            <a:blip r:embed="rId4"/>
            <a:srcRect t="4089" b="44975"/>
            <a:stretch/>
          </p:blipFill>
          <p:spPr>
            <a:xfrm>
              <a:off x="1547591" y="2311488"/>
              <a:ext cx="9283119" cy="2568389"/>
            </a:xfrm>
            <a:prstGeom prst="rect">
              <a:avLst/>
            </a:prstGeom>
          </p:spPr>
        </p:pic>
        <p:pic>
          <p:nvPicPr>
            <p:cNvPr id="4" name="Picture 3">
              <a:extLst>
                <a:ext uri="{FF2B5EF4-FFF2-40B4-BE49-F238E27FC236}">
                  <a16:creationId xmlns:a16="http://schemas.microsoft.com/office/drawing/2014/main" xmlns="" id="{E4056F8C-1C36-335A-2F03-8D4C90A7B093}"/>
                </a:ext>
              </a:extLst>
            </p:cNvPr>
            <p:cNvPicPr>
              <a:picLocks noChangeAspect="1"/>
            </p:cNvPicPr>
            <p:nvPr/>
          </p:nvPicPr>
          <p:blipFill rotWithShape="1">
            <a:blip r:embed="rId4"/>
            <a:srcRect t="71826" b="4439"/>
            <a:stretch/>
          </p:blipFill>
          <p:spPr>
            <a:xfrm>
              <a:off x="1547591" y="5176085"/>
              <a:ext cx="9283119" cy="1196789"/>
            </a:xfrm>
            <a:prstGeom prst="rect">
              <a:avLst/>
            </a:prstGeom>
          </p:spPr>
        </p:pic>
      </p:grpSp>
      <p:sp>
        <p:nvSpPr>
          <p:cNvPr id="8" name="TextBox 7">
            <a:extLst>
              <a:ext uri="{FF2B5EF4-FFF2-40B4-BE49-F238E27FC236}">
                <a16:creationId xmlns:a16="http://schemas.microsoft.com/office/drawing/2014/main" xmlns="" id="{24F22123-5CEE-C069-6F45-DA951EB4463A}"/>
              </a:ext>
            </a:extLst>
          </p:cNvPr>
          <p:cNvSpPr txBox="1"/>
          <p:nvPr/>
        </p:nvSpPr>
        <p:spPr>
          <a:xfrm>
            <a:off x="8221783" y="6493379"/>
            <a:ext cx="3852337" cy="246221"/>
          </a:xfrm>
          <a:prstGeom prst="rect">
            <a:avLst/>
          </a:prstGeom>
          <a:noFill/>
        </p:spPr>
        <p:txBody>
          <a:bodyPr wrap="none" rtlCol="0">
            <a:spAutoFit/>
          </a:bodyPr>
          <a:lstStyle/>
          <a:p>
            <a:r>
              <a:rPr lang="en-US" sz="1000" dirty="0">
                <a:solidFill>
                  <a:srgbClr val="5C5D5D"/>
                </a:solidFill>
                <a:effectLst/>
                <a:latin typeface="Montserrat" pitchFamily="2" charset="77"/>
              </a:rPr>
              <a:t>(1)Data sourced from the National Association of Realtors.</a:t>
            </a:r>
          </a:p>
        </p:txBody>
      </p:sp>
    </p:spTree>
    <p:extLst>
      <p:ext uri="{BB962C8B-B14F-4D97-AF65-F5344CB8AC3E}">
        <p14:creationId xmlns:p14="http://schemas.microsoft.com/office/powerpoint/2010/main" val="2754965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2BA88AC6-896C-3E47-9FFD-9D6E50E8C507}"/>
              </a:ext>
            </a:extLst>
          </p:cNvPr>
          <p:cNvSpPr txBox="1">
            <a:spLocks/>
          </p:cNvSpPr>
          <p:nvPr/>
        </p:nvSpPr>
        <p:spPr>
          <a:xfrm>
            <a:off x="285069" y="1057618"/>
            <a:ext cx="2623383" cy="1509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B878B"/>
                </a:solidFill>
                <a:latin typeface="Montserrat" pitchFamily="2" charset="77"/>
                <a:ea typeface="Open Sans" panose="020B0606030504020204" pitchFamily="34" charset="0"/>
                <a:cs typeface="Open Sans" panose="020B0606030504020204" pitchFamily="34" charset="0"/>
              </a:rPr>
              <a:t>Comparison </a:t>
            </a:r>
            <a:br>
              <a:rPr lang="en-US" sz="2400" dirty="0">
                <a:solidFill>
                  <a:srgbClr val="4B878B"/>
                </a:solidFill>
                <a:latin typeface="Montserrat" pitchFamily="2" charset="77"/>
                <a:ea typeface="Open Sans" panose="020B0606030504020204" pitchFamily="34" charset="0"/>
                <a:cs typeface="Open Sans" panose="020B0606030504020204" pitchFamily="34" charset="0"/>
              </a:rPr>
            </a:br>
            <a:r>
              <a:rPr lang="en-US" sz="2400" dirty="0">
                <a:solidFill>
                  <a:srgbClr val="4B878B"/>
                </a:solidFill>
                <a:latin typeface="Montserrat" pitchFamily="2" charset="77"/>
                <a:ea typeface="Open Sans" panose="020B0606030504020204" pitchFamily="34" charset="0"/>
                <a:cs typeface="Open Sans" panose="020B0606030504020204" pitchFamily="34" charset="0"/>
              </a:rPr>
              <a:t>of Cloud-Based</a:t>
            </a:r>
            <a:br>
              <a:rPr lang="en-US" sz="2400" dirty="0">
                <a:solidFill>
                  <a:srgbClr val="4B878B"/>
                </a:solidFill>
                <a:latin typeface="Montserrat" pitchFamily="2" charset="77"/>
                <a:ea typeface="Open Sans" panose="020B0606030504020204" pitchFamily="34" charset="0"/>
                <a:cs typeface="Open Sans" panose="020B0606030504020204" pitchFamily="34" charset="0"/>
              </a:rPr>
            </a:br>
            <a:r>
              <a:rPr lang="en-US" sz="2400" dirty="0">
                <a:solidFill>
                  <a:srgbClr val="4B878B"/>
                </a:solidFill>
                <a:latin typeface="Montserrat" pitchFamily="2" charset="77"/>
                <a:ea typeface="Open Sans" panose="020B0606030504020204" pitchFamily="34" charset="0"/>
                <a:cs typeface="Open Sans" panose="020B0606030504020204" pitchFamily="34" charset="0"/>
              </a:rPr>
              <a:t>Brokerages</a:t>
            </a:r>
          </a:p>
        </p:txBody>
      </p:sp>
      <p:pic>
        <p:nvPicPr>
          <p:cNvPr id="14" name="Picture 13" descr="Text, logo&#10;&#10;Description automatically generated">
            <a:extLst>
              <a:ext uri="{FF2B5EF4-FFF2-40B4-BE49-F238E27FC236}">
                <a16:creationId xmlns:a16="http://schemas.microsoft.com/office/drawing/2014/main" xmlns="" id="{29409631-6547-474A-9A69-5FEEAB329D95}"/>
              </a:ext>
            </a:extLst>
          </p:cNvPr>
          <p:cNvPicPr>
            <a:picLocks noChangeAspect="1"/>
          </p:cNvPicPr>
          <p:nvPr/>
        </p:nvPicPr>
        <p:blipFill>
          <a:blip r:embed="rId2"/>
          <a:stretch>
            <a:fillRect/>
          </a:stretch>
        </p:blipFill>
        <p:spPr>
          <a:xfrm>
            <a:off x="420708" y="5788731"/>
            <a:ext cx="1999987" cy="810614"/>
          </a:xfrm>
          <a:prstGeom prst="rect">
            <a:avLst/>
          </a:prstGeom>
        </p:spPr>
      </p:pic>
      <p:pic>
        <p:nvPicPr>
          <p:cNvPr id="4" name="Picture 3">
            <a:extLst>
              <a:ext uri="{FF2B5EF4-FFF2-40B4-BE49-F238E27FC236}">
                <a16:creationId xmlns:a16="http://schemas.microsoft.com/office/drawing/2014/main" xmlns="" id="{65C2D83B-23A3-EB2D-5F5E-639BA68AA23E}"/>
              </a:ext>
            </a:extLst>
          </p:cNvPr>
          <p:cNvPicPr>
            <a:picLocks noChangeAspect="1"/>
          </p:cNvPicPr>
          <p:nvPr/>
        </p:nvPicPr>
        <p:blipFill>
          <a:blip r:embed="rId3"/>
          <a:stretch>
            <a:fillRect/>
          </a:stretch>
        </p:blipFill>
        <p:spPr>
          <a:xfrm>
            <a:off x="3020979" y="795183"/>
            <a:ext cx="8753476" cy="4811513"/>
          </a:xfrm>
          <a:prstGeom prst="rect">
            <a:avLst/>
          </a:prstGeom>
          <a:ln>
            <a:solidFill>
              <a:schemeClr val="bg2"/>
            </a:solidFill>
          </a:ln>
        </p:spPr>
      </p:pic>
    </p:spTree>
    <p:extLst>
      <p:ext uri="{BB962C8B-B14F-4D97-AF65-F5344CB8AC3E}">
        <p14:creationId xmlns:p14="http://schemas.microsoft.com/office/powerpoint/2010/main" val="3572446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xt, logo&#10;&#10;Description automatically generated">
            <a:extLst>
              <a:ext uri="{FF2B5EF4-FFF2-40B4-BE49-F238E27FC236}">
                <a16:creationId xmlns:a16="http://schemas.microsoft.com/office/drawing/2014/main" xmlns="" id="{29409631-6547-474A-9A69-5FEEAB329D95}"/>
              </a:ext>
            </a:extLst>
          </p:cNvPr>
          <p:cNvPicPr>
            <a:picLocks noChangeAspect="1"/>
          </p:cNvPicPr>
          <p:nvPr/>
        </p:nvPicPr>
        <p:blipFill>
          <a:blip r:embed="rId2"/>
          <a:stretch>
            <a:fillRect/>
          </a:stretch>
        </p:blipFill>
        <p:spPr>
          <a:xfrm>
            <a:off x="420708" y="5788731"/>
            <a:ext cx="1999987" cy="810614"/>
          </a:xfrm>
          <a:prstGeom prst="rect">
            <a:avLst/>
          </a:prstGeom>
        </p:spPr>
      </p:pic>
      <p:sp>
        <p:nvSpPr>
          <p:cNvPr id="6" name="Subtitle 2">
            <a:extLst>
              <a:ext uri="{FF2B5EF4-FFF2-40B4-BE49-F238E27FC236}">
                <a16:creationId xmlns:a16="http://schemas.microsoft.com/office/drawing/2014/main" xmlns="" id="{E88D946F-87B9-8B48-AEE8-16D5A98C2909}"/>
              </a:ext>
            </a:extLst>
          </p:cNvPr>
          <p:cNvSpPr txBox="1">
            <a:spLocks/>
          </p:cNvSpPr>
          <p:nvPr/>
        </p:nvSpPr>
        <p:spPr>
          <a:xfrm>
            <a:off x="285069" y="1057618"/>
            <a:ext cx="2623383" cy="1509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B878B"/>
                </a:solidFill>
                <a:latin typeface="Montserrat" pitchFamily="2" charset="77"/>
                <a:ea typeface="Open Sans" panose="020B0606030504020204" pitchFamily="34" charset="0"/>
                <a:cs typeface="Open Sans" panose="020B0606030504020204" pitchFamily="34" charset="0"/>
              </a:rPr>
              <a:t>Comparison </a:t>
            </a:r>
            <a:br>
              <a:rPr lang="en-US" sz="2400" dirty="0">
                <a:solidFill>
                  <a:srgbClr val="4B878B"/>
                </a:solidFill>
                <a:latin typeface="Montserrat" pitchFamily="2" charset="77"/>
                <a:ea typeface="Open Sans" panose="020B0606030504020204" pitchFamily="34" charset="0"/>
                <a:cs typeface="Open Sans" panose="020B0606030504020204" pitchFamily="34" charset="0"/>
              </a:rPr>
            </a:br>
            <a:r>
              <a:rPr lang="en-US" sz="2400" dirty="0">
                <a:solidFill>
                  <a:srgbClr val="4B878B"/>
                </a:solidFill>
                <a:latin typeface="Montserrat" pitchFamily="2" charset="77"/>
                <a:ea typeface="Open Sans" panose="020B0606030504020204" pitchFamily="34" charset="0"/>
                <a:cs typeface="Open Sans" panose="020B0606030504020204" pitchFamily="34" charset="0"/>
              </a:rPr>
              <a:t>of Cloud-Based</a:t>
            </a:r>
            <a:br>
              <a:rPr lang="en-US" sz="2400" dirty="0">
                <a:solidFill>
                  <a:srgbClr val="4B878B"/>
                </a:solidFill>
                <a:latin typeface="Montserrat" pitchFamily="2" charset="77"/>
                <a:ea typeface="Open Sans" panose="020B0606030504020204" pitchFamily="34" charset="0"/>
                <a:cs typeface="Open Sans" panose="020B0606030504020204" pitchFamily="34" charset="0"/>
              </a:rPr>
            </a:br>
            <a:r>
              <a:rPr lang="en-US" sz="2400" dirty="0">
                <a:solidFill>
                  <a:srgbClr val="4B878B"/>
                </a:solidFill>
                <a:latin typeface="Montserrat" pitchFamily="2" charset="77"/>
                <a:ea typeface="Open Sans" panose="020B0606030504020204" pitchFamily="34" charset="0"/>
                <a:cs typeface="Open Sans" panose="020B0606030504020204" pitchFamily="34" charset="0"/>
              </a:rPr>
              <a:t>Brokerages</a:t>
            </a:r>
          </a:p>
        </p:txBody>
      </p:sp>
      <p:pic>
        <p:nvPicPr>
          <p:cNvPr id="2" name="Picture 1">
            <a:extLst>
              <a:ext uri="{FF2B5EF4-FFF2-40B4-BE49-F238E27FC236}">
                <a16:creationId xmlns:a16="http://schemas.microsoft.com/office/drawing/2014/main" xmlns="" id="{3013D628-3B02-979A-5988-CD38A737C683}"/>
              </a:ext>
            </a:extLst>
          </p:cNvPr>
          <p:cNvPicPr>
            <a:picLocks noChangeAspect="1"/>
          </p:cNvPicPr>
          <p:nvPr/>
        </p:nvPicPr>
        <p:blipFill rotWithShape="1">
          <a:blip r:embed="rId3"/>
          <a:srcRect b="748"/>
          <a:stretch/>
        </p:blipFill>
        <p:spPr>
          <a:xfrm>
            <a:off x="3020979" y="916960"/>
            <a:ext cx="8750361" cy="5302970"/>
          </a:xfrm>
          <a:prstGeom prst="rect">
            <a:avLst/>
          </a:prstGeom>
          <a:solidFill>
            <a:schemeClr val="accent2"/>
          </a:solidFill>
          <a:ln>
            <a:solidFill>
              <a:schemeClr val="bg2"/>
            </a:solidFill>
          </a:ln>
        </p:spPr>
      </p:pic>
      <p:pic>
        <p:nvPicPr>
          <p:cNvPr id="4" name="Picture 3">
            <a:extLst>
              <a:ext uri="{FF2B5EF4-FFF2-40B4-BE49-F238E27FC236}">
                <a16:creationId xmlns:a16="http://schemas.microsoft.com/office/drawing/2014/main" xmlns="" id="{491DAC82-4F45-C483-FFF2-5C35099E4604}"/>
              </a:ext>
            </a:extLst>
          </p:cNvPr>
          <p:cNvPicPr>
            <a:picLocks noChangeAspect="1"/>
          </p:cNvPicPr>
          <p:nvPr/>
        </p:nvPicPr>
        <p:blipFill rotWithShape="1">
          <a:blip r:embed="rId4"/>
          <a:srcRect b="88124"/>
          <a:stretch/>
        </p:blipFill>
        <p:spPr>
          <a:xfrm>
            <a:off x="3020979" y="352373"/>
            <a:ext cx="8753476" cy="571393"/>
          </a:xfrm>
          <a:prstGeom prst="rect">
            <a:avLst/>
          </a:prstGeom>
          <a:ln>
            <a:solidFill>
              <a:schemeClr val="bg2"/>
            </a:solidFill>
          </a:ln>
        </p:spPr>
      </p:pic>
      <p:sp>
        <p:nvSpPr>
          <p:cNvPr id="9"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4434" t="10063" r="27193" b="26667"/>
          <a:stretch/>
        </p:blipFill>
        <p:spPr>
          <a:xfrm>
            <a:off x="3020979" y="916960"/>
            <a:ext cx="8753476" cy="5302970"/>
          </a:xfrm>
          <a:prstGeom prst="rect">
            <a:avLst/>
          </a:prstGeom>
        </p:spPr>
      </p:pic>
    </p:spTree>
    <p:extLst>
      <p:ext uri="{BB962C8B-B14F-4D97-AF65-F5344CB8AC3E}">
        <p14:creationId xmlns:p14="http://schemas.microsoft.com/office/powerpoint/2010/main" val="1444188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5087</TotalTime>
  <Words>1352</Words>
  <Application>Microsoft Office PowerPoint</Application>
  <PresentationFormat>Widescreen</PresentationFormat>
  <Paragraphs>178</Paragraphs>
  <Slides>33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Montserrat</vt:lpstr>
      <vt:lpstr>Montserrat ExtraBold</vt:lpstr>
      <vt:lpstr>Montserrat SemiBold</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Smith</dc:creator>
  <cp:lastModifiedBy>Herlen</cp:lastModifiedBy>
  <cp:revision>82</cp:revision>
  <cp:lastPrinted>2022-01-07T15:50:46Z</cp:lastPrinted>
  <dcterms:created xsi:type="dcterms:W3CDTF">2022-01-06T14:30:38Z</dcterms:created>
  <dcterms:modified xsi:type="dcterms:W3CDTF">2024-08-13T18:19:41Z</dcterms:modified>
</cp:coreProperties>
</file>