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56" r:id="rId5"/>
    <p:sldId id="258" r:id="rId6"/>
    <p:sldId id="286" r:id="rId7"/>
    <p:sldId id="287" r:id="rId8"/>
    <p:sldId id="288" r:id="rId9"/>
    <p:sldId id="289" r:id="rId10"/>
    <p:sldId id="290" r:id="rId11"/>
    <p:sldId id="291" r:id="rId12"/>
    <p:sldId id="298" r:id="rId13"/>
    <p:sldId id="292" r:id="rId14"/>
    <p:sldId id="293" r:id="rId15"/>
    <p:sldId id="294" r:id="rId16"/>
    <p:sldId id="295" r:id="rId17"/>
    <p:sldId id="296" r:id="rId18"/>
    <p:sldId id="297" r:id="rId19"/>
    <p:sldId id="29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898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F45AE1-6BE8-26C7-273E-4B6E116D5D3A}" v="2325" dt="2024-09-24T14:56:00.486"/>
    <p1510:client id="{DD71B8F6-FA9E-8FDF-02B1-C69333C36CB6}" v="85" dt="2024-09-25T17:44:52.3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7F456E-01A6-4013-ACA5-F5492591A2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4983A3-9B9B-4D61-97C9-B9E239A315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F32FC-4BD9-442A-A8C6-51598C909FE3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EABE74-7A97-4D17-8390-42ADD25C33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2C1DBD-1052-425E-BF3C-983304BED5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EFA9E-C190-4F5C-8394-BD5F1CD55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801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371FA-A98D-41E8-93F4-09945841298A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89C57-55D7-40A4-A101-E74FAC7A0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90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1288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976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38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4026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79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66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504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070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54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12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30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08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6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985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79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29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41918" y="3329790"/>
            <a:ext cx="4941771" cy="3200400"/>
          </a:xfrm>
        </p:spPr>
        <p:txBody>
          <a:bodyPr anchor="ctr">
            <a:noAutofit/>
          </a:bodyPr>
          <a:lstStyle>
            <a:lvl1pPr algn="l">
              <a:defRPr sz="3600" spc="150" baseline="0"/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26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895350"/>
            <a:ext cx="3247662" cy="1917700"/>
          </a:xfrm>
        </p:spPr>
        <p:txBody>
          <a:bodyPr>
            <a:normAutofit/>
          </a:bodyPr>
          <a:lstStyle>
            <a:lvl1pPr algn="l">
              <a:defRPr lang="en-US" sz="24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A14C3057-3BCC-F9A2-98D8-17DDB36F1823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38200" y="2813049"/>
            <a:ext cx="3247662" cy="3238499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5214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216396" y="895927"/>
            <a:ext cx="7137404" cy="511588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F91997C-538B-C8B9-14D7-31A1932F6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615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F777EF4-982E-9337-7E82-31DC723C1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34303BA-AFB6-0E22-486F-785994E3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327564" cy="1505528"/>
            <a:chOff x="0" y="0"/>
            <a:chExt cx="2238376" cy="310515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66E3A08-02EB-7B54-5089-E7A7F19FD72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1238250" cy="31051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14F9BE5-00B2-ADDF-771C-AB098B36C82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2238376" cy="2476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8081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37192"/>
            <a:ext cx="5655197" cy="1997867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2705177"/>
            <a:ext cx="5733772" cy="448990"/>
          </a:xfrm>
        </p:spPr>
        <p:txBody>
          <a:bodyPr anchor="ctr">
            <a:no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199" y="3154166"/>
            <a:ext cx="5733773" cy="3032733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887108" y="2705177"/>
            <a:ext cx="3943627" cy="448989"/>
          </a:xfrm>
        </p:spPr>
        <p:txBody>
          <a:bodyPr anchor="ctr">
            <a:no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120DFF5-B64A-9744-4500-1D7BBA19BF1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887107" y="3164867"/>
            <a:ext cx="3943627" cy="3032733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5214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3986" y="6356350"/>
            <a:ext cx="4114800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0588715-35AD-8BE1-A5FC-E28BDD385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645" t="319" r="28732" b="73496"/>
          <a:stretch/>
        </p:blipFill>
        <p:spPr>
          <a:xfrm rot="10800000" flipH="1">
            <a:off x="6308436" y="-11"/>
            <a:ext cx="5883564" cy="236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51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44E9C70-0200-3C21-7766-CB9EA5FBF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590800" cy="1027906"/>
            <a:chOff x="0" y="0"/>
            <a:chExt cx="2590800" cy="102790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5E4B16-2071-DEE9-BE53-F35AFBEFCA5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0"/>
              <a:ext cx="259080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CB2B071-0355-D550-18A8-9D515CA1698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704850" cy="10279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3550"/>
            <a:ext cx="10515600" cy="1325563"/>
          </a:xfrm>
        </p:spPr>
        <p:txBody>
          <a:bodyPr anchor="b"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2111381"/>
            <a:ext cx="10515600" cy="3570963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B554B2-4C33-2975-9F27-94B8AE71D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03C6776-E983-2BA3-1054-75996FE0F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80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7200" y="3238103"/>
            <a:ext cx="4179570" cy="2850181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4179570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40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4229100" y="0"/>
            <a:ext cx="79629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500" y="1020445"/>
            <a:ext cx="2895600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33500" y="2674013"/>
            <a:ext cx="2895600" cy="3269589"/>
          </a:xfrm>
        </p:spPr>
        <p:txBody>
          <a:bodyPr>
            <a:normAutofit/>
          </a:bodyPr>
          <a:lstStyle>
            <a:lvl1pPr marL="0" indent="0">
              <a:lnSpc>
                <a:spcPct val="140000"/>
              </a:lnSpc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lnSpc>
                <a:spcPct val="140000"/>
              </a:lnSpc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lnSpc>
                <a:spcPct val="140000"/>
              </a:lnSpc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lnSpc>
                <a:spcPct val="140000"/>
              </a:lnSpc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4pPr>
            <a:lvl5pPr marL="1828800" indent="0">
              <a:lnSpc>
                <a:spcPct val="140000"/>
              </a:lnSpc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5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124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487018"/>
            <a:ext cx="4179570" cy="3377354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96E214-6A61-C8A7-B1DB-C8C260C13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557818" cy="6858000"/>
            <a:chOff x="0" y="0"/>
            <a:chExt cx="4762501" cy="518636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18BC1BC-99D6-D9F4-19F9-AAE722E2AE61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876300"/>
              <a:ext cx="4762500" cy="1628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816F797-248B-2C75-29B9-DB65A809D47B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2638425" y="0"/>
              <a:ext cx="2124076" cy="51863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2501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487680"/>
            <a:ext cx="4179570" cy="3376691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D8E94DD-0F7B-3F92-58EA-5F06D557B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90667" y="0"/>
            <a:ext cx="1126278" cy="25122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19F5397-34DB-BC88-ADF5-AA470A06FE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5080"/>
            <a:ext cx="6576291" cy="6872605"/>
          </a:xfrm>
          <a:custGeom>
            <a:avLst/>
            <a:gdLst>
              <a:gd name="connsiteX0" fmla="*/ 0 w 6576291"/>
              <a:gd name="connsiteY0" fmla="*/ 0 h 6867525"/>
              <a:gd name="connsiteX1" fmla="*/ 6576291 w 6576291"/>
              <a:gd name="connsiteY1" fmla="*/ 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044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  <a:gd name="connsiteX0" fmla="*/ 0 w 6576291"/>
              <a:gd name="connsiteY0" fmla="*/ 0 h 6867525"/>
              <a:gd name="connsiteX1" fmla="*/ 3624811 w 6576291"/>
              <a:gd name="connsiteY1" fmla="*/ 1016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298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6291" h="6872605">
                <a:moveTo>
                  <a:pt x="0" y="5080"/>
                </a:moveTo>
                <a:lnTo>
                  <a:pt x="3629891" y="0"/>
                </a:lnTo>
                <a:lnTo>
                  <a:pt x="6576291" y="6872605"/>
                </a:lnTo>
                <a:lnTo>
                  <a:pt x="0" y="6872605"/>
                </a:lnTo>
                <a:lnTo>
                  <a:pt x="0" y="5080"/>
                </a:lnTo>
                <a:close/>
              </a:path>
            </a:pathLst>
          </a:custGeom>
        </p:spPr>
        <p:txBody>
          <a:bodyPr lIns="182880" tIns="182880" bIns="9144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54018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2318" y="268360"/>
            <a:ext cx="7288282" cy="2121177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EAC9D25F-5B3D-F5B2-5D02-C6BC6AA8987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322388" y="2763078"/>
            <a:ext cx="7288212" cy="340705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E16CF1-2502-F2F0-2C27-2DD797903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096374" y="-25401"/>
            <a:ext cx="3095625" cy="6883401"/>
            <a:chOff x="9096375" y="-25401"/>
            <a:chExt cx="3095625" cy="688340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322A6FB-333C-65AE-23D8-08BCEA174D43}"/>
                </a:ext>
              </a:extLst>
            </p:cNvPr>
            <p:cNvCxnSpPr/>
            <p:nvPr userDrawn="1"/>
          </p:nvCxnSpPr>
          <p:spPr>
            <a:xfrm>
              <a:off x="9096375" y="1497012"/>
              <a:ext cx="30956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62BB247-4598-A983-DEBF-6F042C1DB0B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381744" y="-25401"/>
              <a:ext cx="2810256" cy="68834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4E84FEE-D475-A71D-7996-5925602EC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-1" y="-25403"/>
            <a:ext cx="1210573" cy="20481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7459776D-4049-CB00-C321-0627C169B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5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DE114AF-34C6-A062-7340-858BC27DA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735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406400"/>
            <a:ext cx="4179570" cy="3457971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E045004-3604-59DC-13E0-7A0B2DF78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29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955F7B05-9431-1FBA-415D-6CF2DF562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093633" cy="39123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568961"/>
            <a:ext cx="8420100" cy="1780860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97255"/>
            <a:ext cx="3924300" cy="464499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7FF22E3-5928-787E-B062-FA18127D3BD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2933700" y="3251596"/>
            <a:ext cx="3943627" cy="3234264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97255"/>
            <a:ext cx="3943627" cy="464499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78E4D0B-96F1-45F3-6B2A-5FA31A37257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410173" y="3251595"/>
            <a:ext cx="3943627" cy="3234264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F41582C-9AD2-F126-40F3-D43E77D15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6926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41F76B1-7BEF-7A88-1394-1164BFF08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12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20" y="558801"/>
            <a:ext cx="9953308" cy="1780860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217F83-0BDB-C70B-29FE-2651DE1915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429817" y="0"/>
            <a:ext cx="7762183" cy="2754814"/>
            <a:chOff x="7334250" y="0"/>
            <a:chExt cx="4857750" cy="172402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C62368-3F79-C078-7086-B23D2F5A09F8}"/>
                </a:ext>
              </a:extLst>
            </p:cNvPr>
            <p:cNvCxnSpPr/>
            <p:nvPr userDrawn="1"/>
          </p:nvCxnSpPr>
          <p:spPr>
            <a:xfrm flipH="1" flipV="1">
              <a:off x="7334250" y="0"/>
              <a:ext cx="485775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09BDD71-BF2E-BDB0-A625-D8371AEA1CA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150" y="0"/>
              <a:ext cx="704850" cy="17240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3354B96-CD25-BE1C-8CA2-3825F820B75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1120" y="2960877"/>
            <a:ext cx="2722880" cy="35128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DD81865-54C7-7674-4B2E-041D05C1D146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341120" y="3392035"/>
            <a:ext cx="2722880" cy="2907164"/>
          </a:xfrm>
        </p:spPr>
        <p:txBody>
          <a:bodyPr tIns="0">
            <a:normAutofit/>
          </a:bodyPr>
          <a:lstStyle>
            <a:lvl1pPr marL="283464" indent="-283464">
              <a:lnSpc>
                <a:spcPct val="100000"/>
              </a:lnSpc>
              <a:buFont typeface="+mj-lt"/>
              <a:buAutoNum type="arabicPeriod"/>
              <a:defRPr sz="1800" b="0" spc="50" baseline="0"/>
            </a:lvl1pPr>
            <a:lvl2pPr marL="566928" indent="-342900">
              <a:lnSpc>
                <a:spcPct val="100000"/>
              </a:lnSpc>
              <a:spcBef>
                <a:spcPts val="1000"/>
              </a:spcBef>
              <a:buFont typeface="+mj-lt"/>
              <a:buAutoNum type="alphaLcPeriod"/>
              <a:defRPr sz="1800" spc="50" baseline="0"/>
            </a:lvl2pPr>
            <a:lvl3pPr marL="850392" indent="-342900">
              <a:lnSpc>
                <a:spcPct val="100000"/>
              </a:lnSpc>
              <a:spcBef>
                <a:spcPts val="1000"/>
              </a:spcBef>
              <a:buFont typeface="+mj-lt"/>
              <a:buAutoNum type="arabicParenR"/>
              <a:defRPr sz="1800" spc="50" baseline="0"/>
            </a:lvl3pPr>
            <a:lvl4pPr marL="1042416" indent="-342900">
              <a:lnSpc>
                <a:spcPct val="100000"/>
              </a:lnSpc>
              <a:spcBef>
                <a:spcPts val="1000"/>
              </a:spcBef>
              <a:buFont typeface="+mj-lt"/>
              <a:buAutoNum type="alphaLcParenR"/>
              <a:defRPr sz="1800" spc="50" baseline="0"/>
            </a:lvl4pPr>
            <a:lvl5pPr marL="1074420" indent="-400050">
              <a:lnSpc>
                <a:spcPct val="100000"/>
              </a:lnSpc>
              <a:spcBef>
                <a:spcPts val="1000"/>
              </a:spcBef>
              <a:buFont typeface="+mj-lt"/>
              <a:buAutoNum type="romanLcPeriod"/>
              <a:defRPr sz="1800" spc="50" baseline="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F39BA57-7F1C-623F-BC7F-B689C5AC33E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754881" y="2960877"/>
            <a:ext cx="5516880" cy="35128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4BF07A4-5A33-0B3C-A378-AB2435F1D5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754881" y="3324859"/>
            <a:ext cx="5506720" cy="3031489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3DC63A6-41FE-6C2D-9A53-0AE4A6DBF3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335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0B5130EC-B05B-5489-FBEC-DBEB6D1E737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85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2CC92D-F90A-CB67-4860-D6939AC29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094182" y="0"/>
            <a:ext cx="1745673" cy="38977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4" y="1671639"/>
            <a:ext cx="5884027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C376638-5C5B-8E5B-0C26-8F63B98EA4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8230" y="-9144"/>
            <a:ext cx="5481955" cy="6876288"/>
          </a:xfrm>
          <a:custGeom>
            <a:avLst/>
            <a:gdLst>
              <a:gd name="connsiteX0" fmla="*/ 0 w 5476875"/>
              <a:gd name="connsiteY0" fmla="*/ 0 h 6858000"/>
              <a:gd name="connsiteX1" fmla="*/ 5476875 w 5476875"/>
              <a:gd name="connsiteY1" fmla="*/ 0 h 6858000"/>
              <a:gd name="connsiteX2" fmla="*/ 5476875 w 5476875"/>
              <a:gd name="connsiteY2" fmla="*/ 6858000 h 6858000"/>
              <a:gd name="connsiteX3" fmla="*/ 0 w 5476875"/>
              <a:gd name="connsiteY3" fmla="*/ 6858000 h 6858000"/>
              <a:gd name="connsiteX4" fmla="*/ 0 w 5476875"/>
              <a:gd name="connsiteY4" fmla="*/ 0 h 6858000"/>
              <a:gd name="connsiteX0" fmla="*/ 0 w 5476875"/>
              <a:gd name="connsiteY0" fmla="*/ 0 h 6858000"/>
              <a:gd name="connsiteX1" fmla="*/ 2520315 w 5476875"/>
              <a:gd name="connsiteY1" fmla="*/ 0 h 6858000"/>
              <a:gd name="connsiteX2" fmla="*/ 5476875 w 5476875"/>
              <a:gd name="connsiteY2" fmla="*/ 6858000 h 6858000"/>
              <a:gd name="connsiteX3" fmla="*/ 0 w 5476875"/>
              <a:gd name="connsiteY3" fmla="*/ 6858000 h 6858000"/>
              <a:gd name="connsiteX4" fmla="*/ 0 w 5476875"/>
              <a:gd name="connsiteY4" fmla="*/ 0 h 6858000"/>
              <a:gd name="connsiteX0" fmla="*/ 5080 w 5481955"/>
              <a:gd name="connsiteY0" fmla="*/ 0 h 6858000"/>
              <a:gd name="connsiteX1" fmla="*/ 2525395 w 5481955"/>
              <a:gd name="connsiteY1" fmla="*/ 0 h 6858000"/>
              <a:gd name="connsiteX2" fmla="*/ 5481955 w 5481955"/>
              <a:gd name="connsiteY2" fmla="*/ 6858000 h 6858000"/>
              <a:gd name="connsiteX3" fmla="*/ 5080 w 5481955"/>
              <a:gd name="connsiteY3" fmla="*/ 6858000 h 6858000"/>
              <a:gd name="connsiteX4" fmla="*/ 0 w 5481955"/>
              <a:gd name="connsiteY4" fmla="*/ 4805680 h 6858000"/>
              <a:gd name="connsiteX5" fmla="*/ 5080 w 5481955"/>
              <a:gd name="connsiteY5" fmla="*/ 0 h 685800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75996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759960 h 6863080"/>
              <a:gd name="connsiteX5" fmla="*/ 5080 w 5481955"/>
              <a:gd name="connsiteY5" fmla="*/ 0 h 686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1955" h="6863080">
                <a:moveTo>
                  <a:pt x="5080" y="0"/>
                </a:moveTo>
                <a:lnTo>
                  <a:pt x="2525395" y="0"/>
                </a:lnTo>
                <a:lnTo>
                  <a:pt x="5481955" y="6858000"/>
                </a:lnTo>
                <a:lnTo>
                  <a:pt x="899160" y="6863080"/>
                </a:lnTo>
                <a:cubicBezTo>
                  <a:pt x="506307" y="5933440"/>
                  <a:pt x="413173" y="5720080"/>
                  <a:pt x="0" y="4759960"/>
                </a:cubicBezTo>
                <a:cubicBezTo>
                  <a:pt x="1693" y="3158067"/>
                  <a:pt x="3387" y="1601893"/>
                  <a:pt x="5080" y="0"/>
                </a:cubicBezTo>
                <a:close/>
              </a:path>
            </a:pathLst>
          </a:custGeom>
        </p:spPr>
        <p:txBody>
          <a:bodyPr lIns="274320" tIns="91440" bIns="91440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4569D00-2037-2A8D-943B-22FAC1C0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55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5967A9D-0B53-4F3F-0872-495C23A33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43B0E9A-A777-8745-6A36-0A79CB5E036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453725" y="3660774"/>
            <a:ext cx="5907176" cy="2536826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5214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7780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DFD55-3C28-40EF-9E31-A92D2E401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6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9" r:id="rId3"/>
    <p:sldLayoutId id="2147483670" r:id="rId4"/>
    <p:sldLayoutId id="2147483651" r:id="rId5"/>
    <p:sldLayoutId id="2147483671" r:id="rId6"/>
    <p:sldLayoutId id="2147483672" r:id="rId7"/>
    <p:sldLayoutId id="2147483673" r:id="rId8"/>
    <p:sldLayoutId id="2147483664" r:id="rId9"/>
    <p:sldLayoutId id="2147483674" r:id="rId10"/>
    <p:sldLayoutId id="2147483653" r:id="rId11"/>
    <p:sldLayoutId id="2147483667" r:id="rId12"/>
    <p:sldLayoutId id="214748366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Expertmentorslive.co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75451-6A4B-484B-9ED1-353CCE25B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6874" y="1671639"/>
            <a:ext cx="5884027" cy="1204912"/>
          </a:xfrm>
        </p:spPr>
        <p:txBody>
          <a:bodyPr anchor="b">
            <a:normAutofit/>
          </a:bodyPr>
          <a:lstStyle/>
          <a:p>
            <a:r>
              <a:rPr lang="en-US"/>
              <a:t>Welcome to the future of real estate</a:t>
            </a:r>
          </a:p>
        </p:txBody>
      </p:sp>
      <p:pic>
        <p:nvPicPr>
          <p:cNvPr id="4" name="Picture 3" descr="A midsection of a person holding a miniature house">
            <a:extLst>
              <a:ext uri="{FF2B5EF4-FFF2-40B4-BE49-F238E27FC236}">
                <a16:creationId xmlns:a16="http://schemas.microsoft.com/office/drawing/2014/main" id="{DAF9F2BE-EAF7-2E1B-A1A1-27D4F781F9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579" r="24196" b="1"/>
          <a:stretch/>
        </p:blipFill>
        <p:spPr>
          <a:xfrm>
            <a:off x="-28230" y="-9144"/>
            <a:ext cx="5481955" cy="6876288"/>
          </a:xfrm>
          <a:custGeom>
            <a:avLst/>
            <a:gdLst>
              <a:gd name="connsiteX0" fmla="*/ 0 w 5476875"/>
              <a:gd name="connsiteY0" fmla="*/ 0 h 6858000"/>
              <a:gd name="connsiteX1" fmla="*/ 5476875 w 5476875"/>
              <a:gd name="connsiteY1" fmla="*/ 0 h 6858000"/>
              <a:gd name="connsiteX2" fmla="*/ 5476875 w 5476875"/>
              <a:gd name="connsiteY2" fmla="*/ 6858000 h 6858000"/>
              <a:gd name="connsiteX3" fmla="*/ 0 w 5476875"/>
              <a:gd name="connsiteY3" fmla="*/ 6858000 h 6858000"/>
              <a:gd name="connsiteX4" fmla="*/ 0 w 5476875"/>
              <a:gd name="connsiteY4" fmla="*/ 0 h 6858000"/>
              <a:gd name="connsiteX0" fmla="*/ 0 w 5476875"/>
              <a:gd name="connsiteY0" fmla="*/ 0 h 6858000"/>
              <a:gd name="connsiteX1" fmla="*/ 2520315 w 5476875"/>
              <a:gd name="connsiteY1" fmla="*/ 0 h 6858000"/>
              <a:gd name="connsiteX2" fmla="*/ 5476875 w 5476875"/>
              <a:gd name="connsiteY2" fmla="*/ 6858000 h 6858000"/>
              <a:gd name="connsiteX3" fmla="*/ 0 w 5476875"/>
              <a:gd name="connsiteY3" fmla="*/ 6858000 h 6858000"/>
              <a:gd name="connsiteX4" fmla="*/ 0 w 5476875"/>
              <a:gd name="connsiteY4" fmla="*/ 0 h 6858000"/>
              <a:gd name="connsiteX0" fmla="*/ 5080 w 5481955"/>
              <a:gd name="connsiteY0" fmla="*/ 0 h 6858000"/>
              <a:gd name="connsiteX1" fmla="*/ 2525395 w 5481955"/>
              <a:gd name="connsiteY1" fmla="*/ 0 h 6858000"/>
              <a:gd name="connsiteX2" fmla="*/ 5481955 w 5481955"/>
              <a:gd name="connsiteY2" fmla="*/ 6858000 h 6858000"/>
              <a:gd name="connsiteX3" fmla="*/ 5080 w 5481955"/>
              <a:gd name="connsiteY3" fmla="*/ 6858000 h 6858000"/>
              <a:gd name="connsiteX4" fmla="*/ 0 w 5481955"/>
              <a:gd name="connsiteY4" fmla="*/ 4805680 h 6858000"/>
              <a:gd name="connsiteX5" fmla="*/ 5080 w 5481955"/>
              <a:gd name="connsiteY5" fmla="*/ 0 h 685800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75996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759960 h 6863080"/>
              <a:gd name="connsiteX5" fmla="*/ 5080 w 5481955"/>
              <a:gd name="connsiteY5" fmla="*/ 0 h 686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1955" h="6863080">
                <a:moveTo>
                  <a:pt x="5080" y="0"/>
                </a:moveTo>
                <a:lnTo>
                  <a:pt x="2525395" y="0"/>
                </a:lnTo>
                <a:lnTo>
                  <a:pt x="5481955" y="6858000"/>
                </a:lnTo>
                <a:lnTo>
                  <a:pt x="899160" y="6863080"/>
                </a:lnTo>
                <a:cubicBezTo>
                  <a:pt x="506307" y="5933440"/>
                  <a:pt x="413173" y="5720080"/>
                  <a:pt x="0" y="4759960"/>
                </a:cubicBezTo>
                <a:cubicBezTo>
                  <a:pt x="1693" y="3158067"/>
                  <a:pt x="3387" y="1601893"/>
                  <a:pt x="5080" y="0"/>
                </a:cubicBezTo>
                <a:close/>
              </a:path>
            </a:pathLst>
          </a:custGeom>
          <a:noFill/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FF8048-5E19-D822-9F72-C2695A622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pic>
        <p:nvPicPr>
          <p:cNvPr id="3" name="Picture 2" descr="A logo with a circle and a letter&#10;&#10;Description automatically generated">
            <a:extLst>
              <a:ext uri="{FF2B5EF4-FFF2-40B4-BE49-F238E27FC236}">
                <a16:creationId xmlns:a16="http://schemas.microsoft.com/office/drawing/2014/main" id="{B21A78FF-ED92-1704-3DBC-296CE34202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9770" b="2"/>
          <a:stretch/>
        </p:blipFill>
        <p:spPr>
          <a:xfrm>
            <a:off x="5453725" y="3660774"/>
            <a:ext cx="5907176" cy="2536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6058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2731C-311B-46F7-A865-6C3AF6B0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318" y="268360"/>
            <a:ext cx="7288282" cy="2121177"/>
          </a:xfrm>
        </p:spPr>
        <p:txBody>
          <a:bodyPr/>
          <a:lstStyle/>
          <a:p>
            <a:r>
              <a:rPr lang="en-US" b="1"/>
              <a:t>Brokered by exp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232F9-FD00-464A-9F17-619C91AEF8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388" y="2763078"/>
            <a:ext cx="7288212" cy="340705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en-US" sz="2800" b="0">
                <a:ea typeface="Cambria"/>
              </a:rPr>
              <a:t>By joining as a </a:t>
            </a:r>
            <a:r>
              <a:rPr lang="en-US" sz="2800" b="0" err="1">
                <a:ea typeface="Cambria"/>
              </a:rPr>
              <a:t>CanZell</a:t>
            </a:r>
            <a:r>
              <a:rPr lang="en-US" sz="2800" b="0">
                <a:ea typeface="Cambria"/>
              </a:rPr>
              <a:t> Agent, you have access to special perks being offered by </a:t>
            </a:r>
            <a:r>
              <a:rPr lang="en-US" sz="2800" b="0" err="1">
                <a:ea typeface="Cambria"/>
              </a:rPr>
              <a:t>eXp</a:t>
            </a:r>
            <a:r>
              <a:rPr lang="en-US" sz="2800" b="0">
                <a:ea typeface="Cambria"/>
              </a:rPr>
              <a:t>! </a:t>
            </a:r>
          </a:p>
          <a:p>
            <a:pPr marL="342900" indent="-342900">
              <a:buChar char="•"/>
            </a:pPr>
            <a:r>
              <a:rPr lang="en-US" sz="2800" b="0">
                <a:ea typeface="Cambria"/>
              </a:rPr>
              <a:t>Let’s take a look at what you will get...</a:t>
            </a:r>
          </a:p>
          <a:p>
            <a:pPr marL="342900" indent="-342900"/>
            <a:endParaRPr lang="en-US" sz="1400" b="0">
              <a:ea typeface="Cambria"/>
            </a:endParaRPr>
          </a:p>
          <a:p>
            <a:pPr marL="626110" lvl="1"/>
            <a:endParaRPr lang="en-US" sz="2000">
              <a:ea typeface="Cambria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CE635A2-70B8-3EAB-6A18-952B02EBA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18EDEF-7733-6045-2C4E-7B84ED7B4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177" y="616974"/>
            <a:ext cx="2743199" cy="142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79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2731C-311B-46F7-A865-6C3AF6B0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318" y="268360"/>
            <a:ext cx="7288282" cy="2121177"/>
          </a:xfrm>
        </p:spPr>
        <p:txBody>
          <a:bodyPr/>
          <a:lstStyle/>
          <a:p>
            <a:r>
              <a:rPr lang="en-US" b="1"/>
              <a:t>Incentives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232F9-FD00-464A-9F17-619C91AEF8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388" y="2763078"/>
            <a:ext cx="7288212" cy="340705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en-US" sz="2800" b="0">
                <a:ea typeface="Cambria"/>
              </a:rPr>
              <a:t>$149 joining fee paid by </a:t>
            </a:r>
            <a:r>
              <a:rPr lang="en-US" sz="2800" b="0" err="1">
                <a:ea typeface="Cambria"/>
              </a:rPr>
              <a:t>eXp.</a:t>
            </a:r>
            <a:r>
              <a:rPr lang="en-US" sz="2800" b="0">
                <a:ea typeface="Cambria"/>
              </a:rPr>
              <a:t>..FREE for you!</a:t>
            </a:r>
          </a:p>
          <a:p>
            <a:pPr marL="342900" indent="-342900">
              <a:buChar char="•"/>
            </a:pPr>
            <a:r>
              <a:rPr lang="en-US" sz="2800" b="0">
                <a:ea typeface="Cambria"/>
              </a:rPr>
              <a:t>No </a:t>
            </a:r>
            <a:r>
              <a:rPr lang="en-US" sz="2800" b="0" err="1">
                <a:ea typeface="Cambria"/>
              </a:rPr>
              <a:t>eXp</a:t>
            </a:r>
            <a:r>
              <a:rPr lang="en-US" sz="2800" b="0">
                <a:ea typeface="Cambria"/>
              </a:rPr>
              <a:t> fees for 6 months! ($85/</a:t>
            </a:r>
            <a:r>
              <a:rPr lang="en-US" sz="2800" b="0" err="1">
                <a:ea typeface="Cambria"/>
              </a:rPr>
              <a:t>mo</a:t>
            </a:r>
            <a:r>
              <a:rPr lang="en-US" sz="2800" b="0">
                <a:ea typeface="Cambria"/>
              </a:rPr>
              <a:t> after)</a:t>
            </a:r>
          </a:p>
          <a:p>
            <a:pPr marL="342900" indent="-342900">
              <a:buChar char="•"/>
            </a:pPr>
            <a:r>
              <a:rPr lang="en-US" sz="2800" b="0">
                <a:ea typeface="Cambria"/>
              </a:rPr>
              <a:t>Public Stock – see your Circle Leader or Managing Broker to see how much upfront </a:t>
            </a:r>
            <a:r>
              <a:rPr lang="en-US" sz="2800" b="0" err="1">
                <a:ea typeface="Cambria"/>
              </a:rPr>
              <a:t>eXp</a:t>
            </a:r>
            <a:r>
              <a:rPr lang="en-US" sz="2800" b="0">
                <a:ea typeface="Cambria"/>
              </a:rPr>
              <a:t> stock you are getting!</a:t>
            </a:r>
          </a:p>
          <a:p>
            <a:pPr marL="342900" indent="-342900"/>
            <a:endParaRPr lang="en-US" sz="1400" b="0">
              <a:ea typeface="Cambria"/>
            </a:endParaRPr>
          </a:p>
          <a:p>
            <a:pPr marL="626110" lvl="1"/>
            <a:endParaRPr lang="en-US" sz="2000">
              <a:ea typeface="Cambria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CE635A2-70B8-3EAB-6A18-952B02EBA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18EDEF-7733-6045-2C4E-7B84ED7B4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177" y="616974"/>
            <a:ext cx="2743199" cy="142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69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2731C-311B-46F7-A865-6C3AF6B0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589" y="509483"/>
            <a:ext cx="5884027" cy="1204912"/>
          </a:xfrm>
        </p:spPr>
        <p:txBody>
          <a:bodyPr anchor="b">
            <a:normAutofit/>
          </a:bodyPr>
          <a:lstStyle/>
          <a:p>
            <a:r>
              <a:rPr lang="en-US" b="1"/>
              <a:t>Money...Money...Money</a:t>
            </a:r>
            <a:endParaRPr lang="en-US"/>
          </a:p>
        </p:txBody>
      </p:sp>
      <p:pic>
        <p:nvPicPr>
          <p:cNvPr id="16" name="Picture 15" descr="Stack Of Coins">
            <a:extLst>
              <a:ext uri="{FF2B5EF4-FFF2-40B4-BE49-F238E27FC236}">
                <a16:creationId xmlns:a16="http://schemas.microsoft.com/office/drawing/2014/main" id="{64811ECA-BA4F-A20C-29D7-4C38644923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37501" r="20458" b="6251"/>
          <a:stretch/>
        </p:blipFill>
        <p:spPr>
          <a:xfrm>
            <a:off x="-28230" y="-9144"/>
            <a:ext cx="5481955" cy="6876288"/>
          </a:xfrm>
          <a:custGeom>
            <a:avLst/>
            <a:gdLst>
              <a:gd name="connsiteX0" fmla="*/ 0 w 5476875"/>
              <a:gd name="connsiteY0" fmla="*/ 0 h 6858000"/>
              <a:gd name="connsiteX1" fmla="*/ 5476875 w 5476875"/>
              <a:gd name="connsiteY1" fmla="*/ 0 h 6858000"/>
              <a:gd name="connsiteX2" fmla="*/ 5476875 w 5476875"/>
              <a:gd name="connsiteY2" fmla="*/ 6858000 h 6858000"/>
              <a:gd name="connsiteX3" fmla="*/ 0 w 5476875"/>
              <a:gd name="connsiteY3" fmla="*/ 6858000 h 6858000"/>
              <a:gd name="connsiteX4" fmla="*/ 0 w 5476875"/>
              <a:gd name="connsiteY4" fmla="*/ 0 h 6858000"/>
              <a:gd name="connsiteX0" fmla="*/ 0 w 5476875"/>
              <a:gd name="connsiteY0" fmla="*/ 0 h 6858000"/>
              <a:gd name="connsiteX1" fmla="*/ 2520315 w 5476875"/>
              <a:gd name="connsiteY1" fmla="*/ 0 h 6858000"/>
              <a:gd name="connsiteX2" fmla="*/ 5476875 w 5476875"/>
              <a:gd name="connsiteY2" fmla="*/ 6858000 h 6858000"/>
              <a:gd name="connsiteX3" fmla="*/ 0 w 5476875"/>
              <a:gd name="connsiteY3" fmla="*/ 6858000 h 6858000"/>
              <a:gd name="connsiteX4" fmla="*/ 0 w 5476875"/>
              <a:gd name="connsiteY4" fmla="*/ 0 h 6858000"/>
              <a:gd name="connsiteX0" fmla="*/ 5080 w 5481955"/>
              <a:gd name="connsiteY0" fmla="*/ 0 h 6858000"/>
              <a:gd name="connsiteX1" fmla="*/ 2525395 w 5481955"/>
              <a:gd name="connsiteY1" fmla="*/ 0 h 6858000"/>
              <a:gd name="connsiteX2" fmla="*/ 5481955 w 5481955"/>
              <a:gd name="connsiteY2" fmla="*/ 6858000 h 6858000"/>
              <a:gd name="connsiteX3" fmla="*/ 5080 w 5481955"/>
              <a:gd name="connsiteY3" fmla="*/ 6858000 h 6858000"/>
              <a:gd name="connsiteX4" fmla="*/ 0 w 5481955"/>
              <a:gd name="connsiteY4" fmla="*/ 4805680 h 6858000"/>
              <a:gd name="connsiteX5" fmla="*/ 5080 w 5481955"/>
              <a:gd name="connsiteY5" fmla="*/ 0 h 685800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75996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759960 h 6863080"/>
              <a:gd name="connsiteX5" fmla="*/ 5080 w 5481955"/>
              <a:gd name="connsiteY5" fmla="*/ 0 h 686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1955" h="6863080">
                <a:moveTo>
                  <a:pt x="5080" y="0"/>
                </a:moveTo>
                <a:lnTo>
                  <a:pt x="2525395" y="0"/>
                </a:lnTo>
                <a:lnTo>
                  <a:pt x="5481955" y="6858000"/>
                </a:lnTo>
                <a:lnTo>
                  <a:pt x="899160" y="6863080"/>
                </a:lnTo>
                <a:cubicBezTo>
                  <a:pt x="506307" y="5933440"/>
                  <a:pt x="413173" y="5720080"/>
                  <a:pt x="0" y="4759960"/>
                </a:cubicBezTo>
                <a:cubicBezTo>
                  <a:pt x="1693" y="3158067"/>
                  <a:pt x="3387" y="1601893"/>
                  <a:pt x="5080" y="0"/>
                </a:cubicBezTo>
                <a:close/>
              </a:path>
            </a:pathLst>
          </a:custGeom>
          <a:noFill/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CE635A2-70B8-3EAB-6A18-952B02EBA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232F9-FD00-464A-9F17-619C91AEF8F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453725" y="2498618"/>
            <a:ext cx="5894406" cy="33243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Char char="•"/>
            </a:pPr>
            <a:r>
              <a:rPr lang="en-US" sz="2000"/>
              <a:t>80/20 Split</a:t>
            </a:r>
          </a:p>
          <a:p>
            <a:pPr marL="342900" indent="-342900">
              <a:buChar char="•"/>
            </a:pPr>
            <a:r>
              <a:rPr lang="en-US" sz="2000"/>
              <a:t>$16,000 Cap – then you go to 100% commission</a:t>
            </a:r>
            <a:endParaRPr lang="en-US" sz="2000" b="0"/>
          </a:p>
          <a:p>
            <a:pPr marL="342900" indent="-342900">
              <a:buChar char="•"/>
            </a:pPr>
            <a:r>
              <a:rPr lang="en-US" sz="2000"/>
              <a:t>Can do both residential and commercial real estate under the same cap</a:t>
            </a:r>
          </a:p>
          <a:p>
            <a:pPr marL="342900" indent="-342900">
              <a:buChar char="•"/>
            </a:pPr>
            <a:r>
              <a:rPr lang="en-US" sz="2000"/>
              <a:t>Already capped? No problem...your capped status transfers over and follows your </a:t>
            </a:r>
            <a:r>
              <a:rPr lang="en-US" sz="2000" err="1"/>
              <a:t>CanZell</a:t>
            </a:r>
            <a:r>
              <a:rPr lang="en-US" sz="2000"/>
              <a:t> Anniversary date</a:t>
            </a:r>
          </a:p>
          <a:p>
            <a:pPr marL="342900" indent="-342900">
              <a:buChar char="•"/>
            </a:pPr>
            <a:endParaRPr lang="en-US"/>
          </a:p>
          <a:p>
            <a:pPr marL="342900" indent="-342900"/>
            <a:endParaRPr lang="en-US"/>
          </a:p>
          <a:p>
            <a:pPr marL="626110"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75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2731C-311B-46F7-A865-6C3AF6B0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42" y="268360"/>
            <a:ext cx="7766558" cy="2121177"/>
          </a:xfrm>
        </p:spPr>
        <p:txBody>
          <a:bodyPr/>
          <a:lstStyle/>
          <a:p>
            <a:r>
              <a:rPr lang="en-US" b="1"/>
              <a:t>Revenue Share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232F9-FD00-464A-9F17-619C91AEF8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079" y="3123812"/>
            <a:ext cx="3652500" cy="326113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en-US" sz="2400" b="0">
                <a:ea typeface="Cambria"/>
              </a:rPr>
              <a:t>First 3 levels UNLOCKED</a:t>
            </a:r>
          </a:p>
          <a:p>
            <a:pPr marL="342900" indent="-342900">
              <a:buChar char="•"/>
            </a:pPr>
            <a:r>
              <a:rPr lang="en-US" sz="2400" b="0">
                <a:ea typeface="Cambria"/>
              </a:rPr>
              <a:t>7 levels of revenue share </a:t>
            </a:r>
          </a:p>
          <a:p>
            <a:pPr marL="342900" indent="-342900">
              <a:buChar char="•"/>
            </a:pPr>
            <a:r>
              <a:rPr lang="en-US" sz="2400" b="0">
                <a:ea typeface="Cambria"/>
              </a:rPr>
              <a:t>Anyone you sponsored at </a:t>
            </a:r>
            <a:r>
              <a:rPr lang="en-US" sz="2400" b="0" err="1">
                <a:ea typeface="Cambria"/>
              </a:rPr>
              <a:t>CanZell</a:t>
            </a:r>
            <a:r>
              <a:rPr lang="en-US" sz="2400" b="0">
                <a:ea typeface="Cambria"/>
              </a:rPr>
              <a:t>, you will also be their sponsor at </a:t>
            </a:r>
            <a:r>
              <a:rPr lang="en-US" sz="2400" b="0" err="1">
                <a:ea typeface="Cambria"/>
              </a:rPr>
              <a:t>eXp</a:t>
            </a:r>
            <a:endParaRPr lang="en-US" sz="2400" b="0">
              <a:ea typeface="Cambria"/>
            </a:endParaRPr>
          </a:p>
          <a:p>
            <a:endParaRPr lang="en-US" sz="2800" b="0">
              <a:ea typeface="Cambria"/>
            </a:endParaRPr>
          </a:p>
          <a:p>
            <a:endParaRPr lang="en-US" sz="2800" b="0">
              <a:ea typeface="Cambria"/>
            </a:endParaRPr>
          </a:p>
          <a:p>
            <a:pPr marL="342900" indent="-342900"/>
            <a:endParaRPr lang="en-US" sz="1400" b="0">
              <a:ea typeface="Cambria"/>
            </a:endParaRPr>
          </a:p>
          <a:p>
            <a:pPr marL="626110" lvl="1"/>
            <a:endParaRPr lang="en-US" sz="2000">
              <a:ea typeface="Cambria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CE635A2-70B8-3EAB-6A18-952B02EBA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18EDEF-7733-6045-2C4E-7B84ED7B4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177" y="616974"/>
            <a:ext cx="2743199" cy="1424946"/>
          </a:xfrm>
          <a:prstGeom prst="rect">
            <a:avLst/>
          </a:prstGeom>
        </p:spPr>
      </p:pic>
      <p:pic>
        <p:nvPicPr>
          <p:cNvPr id="5" name="Picture 4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28B2783F-4D89-E933-4C54-A3AB4D63A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4552" y="2391383"/>
            <a:ext cx="4496663" cy="363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18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2731C-311B-46F7-A865-6C3AF6B0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42" y="268360"/>
            <a:ext cx="7766558" cy="2121177"/>
          </a:xfrm>
        </p:spPr>
        <p:txBody>
          <a:bodyPr/>
          <a:lstStyle/>
          <a:p>
            <a:r>
              <a:rPr lang="en-US" b="1"/>
              <a:t>Stocks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232F9-FD00-464A-9F17-619C91AEF8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079" y="2783344"/>
            <a:ext cx="9497202" cy="324492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ea typeface="Cambria"/>
                <a:cs typeface="+mn-lt"/>
              </a:rPr>
              <a:t>Stock awards: </a:t>
            </a:r>
          </a:p>
          <a:p>
            <a:pPr marL="626110" lvl="1">
              <a:buFont typeface="Arial" panose="020B0604020202020204" pitchFamily="34" charset="0"/>
              <a:buChar char="•"/>
            </a:pPr>
            <a:r>
              <a:rPr lang="en-US">
                <a:ea typeface="Cambria"/>
                <a:cs typeface="+mn-lt"/>
              </a:rPr>
              <a:t>$200 of EXPI stock for first transaction closing </a:t>
            </a:r>
          </a:p>
          <a:p>
            <a:pPr marL="626110" lvl="1">
              <a:buFont typeface="Arial" panose="020B0604020202020204" pitchFamily="34" charset="0"/>
              <a:buChar char="•"/>
            </a:pPr>
            <a:r>
              <a:rPr lang="en-US">
                <a:ea typeface="Cambria"/>
                <a:cs typeface="+mn-lt"/>
              </a:rPr>
              <a:t>$400 of EXPI stock when agents cap </a:t>
            </a:r>
            <a:endParaRPr lang="en-US"/>
          </a:p>
          <a:p>
            <a:pPr marL="626110" lvl="1">
              <a:buChar char="•"/>
            </a:pPr>
            <a:r>
              <a:rPr lang="en-US">
                <a:ea typeface="Cambria"/>
                <a:cs typeface="+mn-lt"/>
              </a:rPr>
              <a:t>$400 of stock for directly attracting another agent after the agent closes their first transaction</a:t>
            </a: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ea typeface="Cambria"/>
                <a:cs typeface="+mn-lt"/>
              </a:rPr>
              <a:t>Stock Option Program: </a:t>
            </a:r>
            <a:r>
              <a:rPr lang="en-US" b="0">
                <a:ea typeface="Cambria"/>
                <a:cs typeface="+mn-lt"/>
              </a:rPr>
              <a:t>Voluntarily enroll to receive 5% of net commissions from closed transactions at a 5% discount effective March 1, 2024.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ea typeface="Cambria"/>
                <a:cs typeface="+mn-lt"/>
              </a:rPr>
              <a:t>ICON Agents: </a:t>
            </a:r>
            <a:r>
              <a:rPr lang="en-US" b="0">
                <a:ea typeface="Cambria"/>
                <a:cs typeface="+mn-lt"/>
              </a:rPr>
              <a:t>Top agents receive up to $16,000 in stock upon the achievement of certain production and cultural goals within their anniversary year</a:t>
            </a:r>
            <a:endParaRPr lang="en-US" sz="2000" b="0">
              <a:ea typeface="Cambria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>
              <a:ea typeface="Cambria"/>
            </a:endParaRPr>
          </a:p>
          <a:p>
            <a:endParaRPr lang="en-US" sz="2800" b="0">
              <a:ea typeface="Cambria"/>
            </a:endParaRPr>
          </a:p>
          <a:p>
            <a:endParaRPr lang="en-US" sz="2800" b="0">
              <a:ea typeface="Cambria"/>
            </a:endParaRPr>
          </a:p>
          <a:p>
            <a:pPr marL="342900" indent="-342900"/>
            <a:endParaRPr lang="en-US" sz="1400" b="0">
              <a:ea typeface="Cambria"/>
            </a:endParaRPr>
          </a:p>
          <a:p>
            <a:pPr marL="626110" lvl="1"/>
            <a:endParaRPr lang="en-US" sz="2000">
              <a:ea typeface="Cambria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CE635A2-70B8-3EAB-6A18-952B02EBA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18EDEF-7733-6045-2C4E-7B84ED7B4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177" y="616974"/>
            <a:ext cx="2743199" cy="142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278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2731C-311B-46F7-A865-6C3AF6B0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42" y="268360"/>
            <a:ext cx="7766558" cy="2121177"/>
          </a:xfrm>
        </p:spPr>
        <p:txBody>
          <a:bodyPr/>
          <a:lstStyle/>
          <a:p>
            <a:r>
              <a:rPr lang="en-US" b="1"/>
              <a:t>Technology &amp; Benefits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232F9-FD00-464A-9F17-619C91AEF8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079" y="2475301"/>
            <a:ext cx="9497202" cy="398260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3210" lvl="1">
              <a:buFont typeface="Arial" panose="020B0604020202020204" pitchFamily="34" charset="0"/>
              <a:buChar char="•"/>
            </a:pPr>
            <a:r>
              <a:rPr lang="en-US" err="1">
                <a:ea typeface="+mn-lt"/>
                <a:cs typeface="+mn-lt"/>
              </a:rPr>
              <a:t>kvCore</a:t>
            </a:r>
            <a:endParaRPr lang="en-US">
              <a:ea typeface="+mn-lt"/>
              <a:cs typeface="+mn-lt"/>
            </a:endParaRPr>
          </a:p>
          <a:p>
            <a:pPr marL="283210" lvl="1"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Workplace by Facebook</a:t>
            </a:r>
          </a:p>
          <a:p>
            <a:pPr marL="283210" lvl="1"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SkySlope</a:t>
            </a:r>
          </a:p>
          <a:p>
            <a:pPr marL="283210" lvl="1"/>
            <a:r>
              <a:rPr lang="en-US" err="1">
                <a:ea typeface="+mn-lt"/>
                <a:cs typeface="+mn-lt"/>
              </a:rPr>
              <a:t>eXp</a:t>
            </a:r>
            <a:r>
              <a:rPr lang="en-US">
                <a:ea typeface="+mn-lt"/>
                <a:cs typeface="+mn-lt"/>
              </a:rPr>
              <a:t> Enterprise</a:t>
            </a:r>
          </a:p>
          <a:p>
            <a:pPr marL="283210" lvl="1"/>
            <a:r>
              <a:rPr lang="en-US" err="1">
                <a:ea typeface="+mn-lt"/>
                <a:cs typeface="+mn-lt"/>
              </a:rPr>
              <a:t>eXp</a:t>
            </a:r>
            <a:r>
              <a:rPr lang="en-US">
                <a:ea typeface="+mn-lt"/>
                <a:cs typeface="+mn-lt"/>
              </a:rPr>
              <a:t> University </a:t>
            </a:r>
          </a:p>
          <a:p>
            <a:pPr marL="283210" lvl="1"/>
            <a:r>
              <a:rPr lang="en-US" err="1">
                <a:ea typeface="+mn-lt"/>
                <a:cs typeface="+mn-lt"/>
              </a:rPr>
              <a:t>eXp</a:t>
            </a:r>
            <a:r>
              <a:rPr lang="en-US">
                <a:ea typeface="+mn-lt"/>
                <a:cs typeface="+mn-lt"/>
              </a:rPr>
              <a:t> Marketing Center</a:t>
            </a:r>
          </a:p>
          <a:p>
            <a:pPr marL="283210" lvl="1">
              <a:buFont typeface="Arial" panose="020B0604020202020204" pitchFamily="34" charset="0"/>
              <a:buChar char="•"/>
            </a:pPr>
            <a:r>
              <a:rPr lang="en-US" err="1">
                <a:ea typeface="+mn-lt"/>
                <a:cs typeface="+mn-lt"/>
              </a:rPr>
              <a:t>eXp</a:t>
            </a:r>
            <a:r>
              <a:rPr lang="en-US">
                <a:ea typeface="+mn-lt"/>
                <a:cs typeface="+mn-lt"/>
              </a:rPr>
              <a:t> World</a:t>
            </a:r>
            <a:endParaRPr lang="en-US" b="0"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>
                <a:ea typeface="Cambria"/>
                <a:cs typeface="+mn-lt"/>
              </a:rPr>
              <a:t>Lofty – can purchase for an additional fee</a:t>
            </a:r>
            <a:endParaRPr lang="en-US">
              <a:ea typeface="Cambria"/>
              <a:cs typeface="+mn-lt"/>
            </a:endParaRPr>
          </a:p>
          <a:p>
            <a:pPr marL="283210" lvl="1">
              <a:buFont typeface="Arial,Sans-Serif" panose="020B0604020202020204" pitchFamily="34" charset="0"/>
              <a:buChar char="•"/>
            </a:pPr>
            <a:r>
              <a:rPr lang="en-US">
                <a:ea typeface="Cambria"/>
              </a:rPr>
              <a:t>Regus</a:t>
            </a:r>
          </a:p>
          <a:p>
            <a:pPr marL="283210" lvl="1">
              <a:buFont typeface="Arial,Sans-Serif" panose="020B0604020202020204" pitchFamily="34" charset="0"/>
              <a:buChar char="•"/>
            </a:pPr>
            <a:r>
              <a:rPr lang="en-US">
                <a:ea typeface="Cambria"/>
              </a:rPr>
              <a:t>Healthcare with Clearwater Benefits</a:t>
            </a:r>
            <a:endParaRPr lang="en-US"/>
          </a:p>
          <a:p>
            <a:pPr marL="342900" indent="-342900">
              <a:buChar char="•"/>
            </a:pPr>
            <a:endParaRPr lang="en-US" sz="2400" b="0">
              <a:ea typeface="Cambria"/>
            </a:endParaRPr>
          </a:p>
          <a:p>
            <a:endParaRPr lang="en-US" sz="2800" b="0">
              <a:ea typeface="Cambria"/>
            </a:endParaRPr>
          </a:p>
          <a:p>
            <a:endParaRPr lang="en-US" sz="2800" b="0">
              <a:ea typeface="Cambria"/>
            </a:endParaRPr>
          </a:p>
          <a:p>
            <a:pPr marL="342900" indent="-342900"/>
            <a:endParaRPr lang="en-US" sz="1400" b="0">
              <a:ea typeface="Cambria"/>
            </a:endParaRPr>
          </a:p>
          <a:p>
            <a:pPr marL="626110" lvl="1"/>
            <a:endParaRPr lang="en-US" sz="2000">
              <a:ea typeface="Cambria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CE635A2-70B8-3EAB-6A18-952B02EBA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18EDEF-7733-6045-2C4E-7B84ED7B4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177" y="616974"/>
            <a:ext cx="2743199" cy="142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66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2731C-311B-46F7-A865-6C3AF6B0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42" y="268360"/>
            <a:ext cx="7766558" cy="2121177"/>
          </a:xfrm>
        </p:spPr>
        <p:txBody>
          <a:bodyPr/>
          <a:lstStyle/>
          <a:p>
            <a:r>
              <a:rPr lang="en-US" b="1"/>
              <a:t>You're Invited to expCon</a:t>
            </a:r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CE635A2-70B8-3EAB-6A18-952B02EBA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2E709859-9D1A-84B3-35A9-F0901E359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913" y="270328"/>
            <a:ext cx="4870350" cy="195291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232F9-FD00-464A-9F17-619C91AEF8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079" y="2475301"/>
            <a:ext cx="9497202" cy="398260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3210" lvl="1"/>
            <a:r>
              <a:rPr lang="en-US"/>
              <a:t>When: October 27th – 30th</a:t>
            </a:r>
          </a:p>
          <a:p>
            <a:pPr marL="283210" lvl="1"/>
            <a:r>
              <a:rPr lang="en-US"/>
              <a:t>Where: Miami</a:t>
            </a:r>
          </a:p>
          <a:p>
            <a:pPr marL="283210" lvl="1"/>
            <a:r>
              <a:rPr lang="en-US">
                <a:ea typeface="Cambria"/>
              </a:rPr>
              <a:t>Who: YOU (</a:t>
            </a:r>
            <a:r>
              <a:rPr lang="en-US" err="1">
                <a:ea typeface="Cambria"/>
              </a:rPr>
              <a:t>pssssst</a:t>
            </a:r>
            <a:r>
              <a:rPr lang="en-US">
                <a:ea typeface="Cambria"/>
              </a:rPr>
              <a:t>....we have some free tickets to give away)</a:t>
            </a:r>
            <a:endParaRPr lang="en-US" b="0">
              <a:ea typeface="Cambria"/>
            </a:endParaRPr>
          </a:p>
          <a:p>
            <a:pPr marL="283210" lvl="1"/>
            <a:r>
              <a:rPr lang="en-US">
                <a:ea typeface="Cambria"/>
              </a:rPr>
              <a:t>Lodging: </a:t>
            </a:r>
            <a:endParaRPr lang="en-US" b="0">
              <a:ea typeface="Cambria"/>
            </a:endParaRPr>
          </a:p>
          <a:p>
            <a:pPr marL="566420" lvl="2">
              <a:buFont typeface="Wingdings" panose="020B0604020202020204" pitchFamily="34" charset="0"/>
              <a:buChar char="§"/>
            </a:pPr>
            <a:r>
              <a:rPr lang="en-US" err="1">
                <a:ea typeface="Cambria"/>
              </a:rPr>
              <a:t>Notilus</a:t>
            </a:r>
            <a:r>
              <a:rPr lang="en-US">
                <a:ea typeface="Cambria"/>
              </a:rPr>
              <a:t> Sonesta Miami Beach</a:t>
            </a:r>
            <a:endParaRPr lang="en-US" b="0">
              <a:ea typeface="Cambria"/>
            </a:endParaRPr>
          </a:p>
          <a:p>
            <a:pPr marL="566420" lvl="2">
              <a:buFont typeface="Wingdings" panose="020B0604020202020204" pitchFamily="34" charset="0"/>
              <a:buChar char="§"/>
            </a:pPr>
            <a:r>
              <a:rPr lang="en-US">
                <a:ea typeface="Cambria"/>
              </a:rPr>
              <a:t>Group Block: $226.22/night</a:t>
            </a:r>
            <a:endParaRPr lang="en-US" b="0">
              <a:ea typeface="Cambria"/>
            </a:endParaRPr>
          </a:p>
          <a:p>
            <a:pPr marL="566420" lvl="2">
              <a:buFont typeface="Wingdings" panose="020B0604020202020204" pitchFamily="34" charset="0"/>
              <a:buChar char="§"/>
            </a:pPr>
            <a:r>
              <a:rPr lang="en-US">
                <a:ea typeface="Cambria"/>
              </a:rPr>
              <a:t>To get this rate, contact Debra Myers:</a:t>
            </a:r>
            <a:endParaRPr lang="en-US" b="0">
              <a:ea typeface="Cambria"/>
            </a:endParaRPr>
          </a:p>
          <a:p>
            <a:pPr marL="859155" lvl="3"/>
            <a:r>
              <a:rPr lang="en-US">
                <a:ea typeface="+mn-lt"/>
                <a:cs typeface="+mn-lt"/>
              </a:rPr>
              <a:t>352-279-8113</a:t>
            </a:r>
            <a:endParaRPr lang="en-US" b="0">
              <a:ea typeface="Cambria"/>
            </a:endParaRPr>
          </a:p>
          <a:p>
            <a:pPr marL="859155" lvl="3">
              <a:buChar char="•"/>
            </a:pPr>
            <a:r>
              <a:rPr lang="en-US">
                <a:ea typeface="Cambria"/>
              </a:rPr>
              <a:t>Debra.Myers@canzell.com</a:t>
            </a:r>
            <a:endParaRPr lang="en-US" b="0">
              <a:ea typeface="Cambria"/>
            </a:endParaRPr>
          </a:p>
          <a:p>
            <a:pPr marL="342900" indent="-342900">
              <a:buChar char="•"/>
            </a:pPr>
            <a:endParaRPr lang="en-US" sz="2400" b="0">
              <a:ea typeface="Cambria"/>
            </a:endParaRPr>
          </a:p>
          <a:p>
            <a:endParaRPr lang="en-US" sz="2800" b="0">
              <a:ea typeface="Cambria"/>
            </a:endParaRPr>
          </a:p>
          <a:p>
            <a:endParaRPr lang="en-US" sz="2800" b="0">
              <a:ea typeface="Cambria"/>
            </a:endParaRPr>
          </a:p>
          <a:p>
            <a:pPr marL="342900" indent="-342900"/>
            <a:endParaRPr lang="en-US" sz="1400">
              <a:ea typeface="Cambria"/>
            </a:endParaRPr>
          </a:p>
          <a:p>
            <a:pPr marL="626110" lvl="1"/>
            <a:r>
              <a:rPr lang="en-US" sz="2000">
                <a:ea typeface="Cambria"/>
              </a:rPr>
              <a:t>$</a:t>
            </a:r>
          </a:p>
        </p:txBody>
      </p:sp>
    </p:spTree>
    <p:extLst>
      <p:ext uri="{BB962C8B-B14F-4D97-AF65-F5344CB8AC3E}">
        <p14:creationId xmlns:p14="http://schemas.microsoft.com/office/powerpoint/2010/main" val="3098112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2731C-311B-46F7-A865-6C3AF6B0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318" y="268360"/>
            <a:ext cx="7288282" cy="2121177"/>
          </a:xfrm>
        </p:spPr>
        <p:txBody>
          <a:bodyPr/>
          <a:lstStyle/>
          <a:p>
            <a:r>
              <a:rPr lang="en-US" b="1"/>
              <a:t>Stay powered by canzell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232F9-FD00-464A-9F17-619C91AEF8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388" y="2763078"/>
            <a:ext cx="7288212" cy="3407051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 sz="2800"/>
          </a:p>
          <a:p>
            <a:pPr marL="283210" lvl="1"/>
            <a:r>
              <a:rPr lang="en-US" sz="2800"/>
              <a:t>Leadership</a:t>
            </a:r>
          </a:p>
          <a:p>
            <a:pPr marL="283210" lvl="1"/>
            <a:r>
              <a:rPr lang="en-US" sz="2800"/>
              <a:t>Leads and Marketing</a:t>
            </a:r>
          </a:p>
          <a:p>
            <a:pPr marL="283210" lvl="1"/>
            <a:r>
              <a:rPr lang="en-US" sz="2800"/>
              <a:t>Concierge</a:t>
            </a:r>
          </a:p>
          <a:p>
            <a:pPr marL="283210" lvl="1"/>
            <a:r>
              <a:rPr lang="en-US" sz="2800"/>
              <a:t>Coaching</a:t>
            </a:r>
          </a:p>
          <a:p>
            <a:pPr marL="283210" lvl="1"/>
            <a:r>
              <a:rPr lang="en-US" sz="2800"/>
              <a:t>Giving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CE635A2-70B8-3EAB-6A18-952B02EBA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 descr="A logo with a circle and a letter&#10;&#10;Description automatically generated">
            <a:extLst>
              <a:ext uri="{FF2B5EF4-FFF2-40B4-BE49-F238E27FC236}">
                <a16:creationId xmlns:a16="http://schemas.microsoft.com/office/drawing/2014/main" id="{B0FF01A1-CE74-5A15-389F-2C1253D196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770" b="2"/>
          <a:stretch/>
        </p:blipFill>
        <p:spPr>
          <a:xfrm>
            <a:off x="5072725" y="2910933"/>
            <a:ext cx="5907176" cy="2536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1516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2731C-311B-46F7-A865-6C3AF6B0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318" y="268360"/>
            <a:ext cx="7288282" cy="2121177"/>
          </a:xfrm>
        </p:spPr>
        <p:txBody>
          <a:bodyPr/>
          <a:lstStyle/>
          <a:p>
            <a:r>
              <a:rPr lang="en-US" b="1"/>
              <a:t>leadership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232F9-FD00-464A-9F17-619C91AEF8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388" y="2763078"/>
            <a:ext cx="7288212" cy="340705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b="0"/>
              <a:t>Circle Leader/Associate Broker</a:t>
            </a:r>
            <a:endParaRPr lang="en-US" sz="2800"/>
          </a:p>
          <a:p>
            <a:pPr marL="342900" indent="-342900">
              <a:buChar char="•"/>
            </a:pPr>
            <a:r>
              <a:rPr lang="en-US" sz="2000" b="0"/>
              <a:t>Your Circle Leader/Associate Broker will answer your  immediate questions.  </a:t>
            </a:r>
          </a:p>
          <a:p>
            <a:pPr marL="342900" indent="-342900">
              <a:buChar char="•"/>
            </a:pPr>
            <a:r>
              <a:rPr lang="en-US" sz="2000" b="0"/>
              <a:t>Have a direct line to someone that you know and trust</a:t>
            </a:r>
          </a:p>
          <a:p>
            <a:pPr marL="342900" indent="-342900">
              <a:buChar char="•"/>
            </a:pPr>
            <a:r>
              <a:rPr lang="en-US" sz="2000" b="0"/>
              <a:t>For those of you who want to grow in leadership: You can become a Circle Leader or Broker to agents in your market and </a:t>
            </a:r>
            <a:r>
              <a:rPr lang="en-US" sz="2000" b="0" err="1"/>
              <a:t>CanZell</a:t>
            </a:r>
            <a:r>
              <a:rPr lang="en-US" sz="2000" b="0"/>
              <a:t> pays YOU to grow those agents! 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CE635A2-70B8-3EAB-6A18-952B02EBA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 descr="A logo with a circle and a letter&#10;&#10;Description automatically generated">
            <a:extLst>
              <a:ext uri="{FF2B5EF4-FFF2-40B4-BE49-F238E27FC236}">
                <a16:creationId xmlns:a16="http://schemas.microsoft.com/office/drawing/2014/main" id="{BF150EAD-A662-D215-5CDA-93FFCDEE8B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770" b="2"/>
          <a:stretch/>
        </p:blipFill>
        <p:spPr>
          <a:xfrm>
            <a:off x="4894385" y="227721"/>
            <a:ext cx="5907176" cy="2536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2187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2731C-311B-46F7-A865-6C3AF6B0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318" y="268360"/>
            <a:ext cx="7288282" cy="2121177"/>
          </a:xfrm>
        </p:spPr>
        <p:txBody>
          <a:bodyPr/>
          <a:lstStyle/>
          <a:p>
            <a:r>
              <a:rPr lang="en-US" b="1"/>
              <a:t>Leads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232F9-FD00-464A-9F17-619C91AEF8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388" y="2763078"/>
            <a:ext cx="7288212" cy="340705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en-US" sz="2000" b="0"/>
              <a:t>Receive training to become a </a:t>
            </a:r>
            <a:r>
              <a:rPr lang="en-US" sz="2000" b="0" err="1"/>
              <a:t>CanZell</a:t>
            </a:r>
            <a:r>
              <a:rPr lang="en-US" sz="2000" b="0"/>
              <a:t> Certified agent</a:t>
            </a:r>
          </a:p>
          <a:p>
            <a:pPr marL="342900" indent="-342900">
              <a:buChar char="•"/>
            </a:pPr>
            <a:r>
              <a:rPr lang="en-US" sz="2000" b="0"/>
              <a:t>Have access to our ZELL Guarantee to help attract and WOW your clients</a:t>
            </a:r>
            <a:endParaRPr lang="en-US"/>
          </a:p>
          <a:p>
            <a:pPr marL="342900" indent="-342900">
              <a:buChar char="•"/>
            </a:pPr>
            <a:r>
              <a:rPr lang="en-US" sz="2000" b="0"/>
              <a:t>Have access to </a:t>
            </a:r>
            <a:r>
              <a:rPr lang="en-US" sz="2000" b="0" err="1"/>
              <a:t>CanZell</a:t>
            </a:r>
            <a:r>
              <a:rPr lang="en-US" sz="2000" b="0"/>
              <a:t> Certified leads and exclusive Realtor.com leads for a 35% referral fee – no upfront costs!</a:t>
            </a:r>
          </a:p>
          <a:p>
            <a:pPr marL="342900" indent="-342900">
              <a:buChar char="•"/>
            </a:pPr>
            <a:r>
              <a:rPr lang="en-US" sz="2000" b="0"/>
              <a:t>Be part of a </a:t>
            </a:r>
            <a:r>
              <a:rPr lang="en-US" sz="2000" b="0" err="1"/>
              <a:t>CanZell</a:t>
            </a:r>
            <a:r>
              <a:rPr lang="en-US" sz="2000" b="0"/>
              <a:t> Certified Referral Network</a:t>
            </a:r>
          </a:p>
          <a:p>
            <a:pPr marL="342900" indent="-342900">
              <a:buChar char="•"/>
            </a:pPr>
            <a:r>
              <a:rPr lang="en-US" sz="2000" b="0"/>
              <a:t>Co-Marketing Partnership with Success Lending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CE635A2-70B8-3EAB-6A18-952B02EBA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 descr="A logo with a circle and a letter&#10;&#10;Description automatically generated">
            <a:extLst>
              <a:ext uri="{FF2B5EF4-FFF2-40B4-BE49-F238E27FC236}">
                <a16:creationId xmlns:a16="http://schemas.microsoft.com/office/drawing/2014/main" id="{B8C5BB04-C2C5-428A-AEA9-7D479777CD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770" b="2"/>
          <a:stretch/>
        </p:blipFill>
        <p:spPr>
          <a:xfrm>
            <a:off x="4801161" y="138551"/>
            <a:ext cx="5907176" cy="2536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7133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2731C-311B-46F7-A865-6C3AF6B0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318" y="268360"/>
            <a:ext cx="7288282" cy="2121177"/>
          </a:xfrm>
        </p:spPr>
        <p:txBody>
          <a:bodyPr/>
          <a:lstStyle/>
          <a:p>
            <a:r>
              <a:rPr lang="en-US" b="1"/>
              <a:t>Marketing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232F9-FD00-464A-9F17-619C91AEF8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388" y="2763078"/>
            <a:ext cx="7288212" cy="340705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en-US" sz="2000" b="0"/>
              <a:t>Get access to all of our Marketing materials to help increase production and with agent attractions</a:t>
            </a:r>
          </a:p>
          <a:p>
            <a:pPr marL="342900" indent="-342900">
              <a:buChar char="•"/>
            </a:pPr>
            <a:r>
              <a:rPr lang="en-US" sz="2000" b="0"/>
              <a:t>Get access to exclusive Marketing training on how to grow your business </a:t>
            </a:r>
          </a:p>
          <a:p>
            <a:pPr marL="342900" indent="-342900">
              <a:buChar char="•"/>
            </a:pPr>
            <a:r>
              <a:rPr lang="en-US" sz="2000" b="0"/>
              <a:t>Get 1 new video each month to help attract clients </a:t>
            </a:r>
          </a:p>
          <a:p>
            <a:pPr marL="342900" indent="-342900">
              <a:buChar char="•"/>
            </a:pPr>
            <a:r>
              <a:rPr lang="en-US" sz="2000" b="0"/>
              <a:t>Get an Exclusive Agent attraction site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CE635A2-70B8-3EAB-6A18-952B02EBA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 descr="A logo with a circle and a letter&#10;&#10;Description automatically generated">
            <a:extLst>
              <a:ext uri="{FF2B5EF4-FFF2-40B4-BE49-F238E27FC236}">
                <a16:creationId xmlns:a16="http://schemas.microsoft.com/office/drawing/2014/main" id="{6C8468B1-7BE6-AF76-ACDB-8AE9B521A0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770" b="2"/>
          <a:stretch/>
        </p:blipFill>
        <p:spPr>
          <a:xfrm>
            <a:off x="4963289" y="61540"/>
            <a:ext cx="5907176" cy="2536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4896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2731C-311B-46F7-A865-6C3AF6B0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318" y="268360"/>
            <a:ext cx="7288282" cy="2121177"/>
          </a:xfrm>
        </p:spPr>
        <p:txBody>
          <a:bodyPr/>
          <a:lstStyle/>
          <a:p>
            <a:r>
              <a:rPr lang="en-US" b="1"/>
              <a:t>Concierge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232F9-FD00-464A-9F17-619C91AEF8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388" y="2763078"/>
            <a:ext cx="7288212" cy="340705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en-US" sz="2000" b="0"/>
              <a:t>Get access to our admin to help with any training you need</a:t>
            </a:r>
          </a:p>
          <a:p>
            <a:pPr marL="342900" indent="-342900">
              <a:buChar char="•"/>
            </a:pPr>
            <a:r>
              <a:rPr lang="en-US" sz="2000" b="0"/>
              <a:t>Get access to our admin staff to help with any issues you have or they can connect you with the correct person at </a:t>
            </a:r>
            <a:r>
              <a:rPr lang="en-US" sz="2000" b="0" err="1"/>
              <a:t>eXp</a:t>
            </a:r>
            <a:endParaRPr lang="en-US" sz="2000" b="0"/>
          </a:p>
          <a:p>
            <a:pPr marL="342900" indent="-342900">
              <a:buChar char="•"/>
            </a:pPr>
            <a:r>
              <a:rPr lang="en-US" sz="2000" b="0"/>
              <a:t>Get access to our admin staff to help with any set up and trouble shooting of </a:t>
            </a:r>
            <a:r>
              <a:rPr lang="en-US" sz="2000" b="0" err="1"/>
              <a:t>CanZell</a:t>
            </a:r>
            <a:r>
              <a:rPr lang="en-US" sz="2000" b="0"/>
              <a:t> portal products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CE635A2-70B8-3EAB-6A18-952B02EBA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 descr="A logo with a circle and a letter&#10;&#10;Description automatically generated">
            <a:extLst>
              <a:ext uri="{FF2B5EF4-FFF2-40B4-BE49-F238E27FC236}">
                <a16:creationId xmlns:a16="http://schemas.microsoft.com/office/drawing/2014/main" id="{0F07C6D4-0307-3F07-1033-7997EBE96E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770" b="2"/>
          <a:stretch/>
        </p:blipFill>
        <p:spPr>
          <a:xfrm>
            <a:off x="4634980" y="742"/>
            <a:ext cx="5907176" cy="2536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5063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2731C-311B-46F7-A865-6C3AF6B0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318" y="-1020555"/>
            <a:ext cx="7288282" cy="2121177"/>
          </a:xfrm>
        </p:spPr>
        <p:txBody>
          <a:bodyPr/>
          <a:lstStyle/>
          <a:p>
            <a:r>
              <a:rPr lang="en-US" b="1"/>
              <a:t>coaching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232F9-FD00-464A-9F17-619C91AEF8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388" y="1571440"/>
            <a:ext cx="7288212" cy="466759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en-US" sz="1400" b="0"/>
              <a:t>LIVE Training and Coaching classes held each day</a:t>
            </a:r>
          </a:p>
          <a:p>
            <a:pPr marL="342900" indent="-342900">
              <a:buChar char="•"/>
            </a:pPr>
            <a:r>
              <a:rPr lang="en-US" sz="1400" b="0"/>
              <a:t>Every Tuesday at 12pm EST, join our National Call with a Millionaire Real Estate agent from all over the country.</a:t>
            </a:r>
          </a:p>
          <a:p>
            <a:pPr marL="342900" indent="-342900">
              <a:buChar char="•"/>
            </a:pPr>
            <a:r>
              <a:rPr lang="en-US" sz="1400" b="0"/>
              <a:t>Have access to Jay Kinder's coaching calls and Honey Badger platform (would cost you $1000/</a:t>
            </a:r>
            <a:r>
              <a:rPr lang="en-US" sz="1400" b="0" err="1"/>
              <a:t>mo</a:t>
            </a:r>
            <a:r>
              <a:rPr lang="en-US" sz="1400" b="0"/>
              <a:t>)</a:t>
            </a:r>
          </a:p>
          <a:p>
            <a:pPr marL="566420" lvl="2"/>
            <a:r>
              <a:rPr lang="en-US" sz="1200" b="1">
                <a:latin typeface="Tenorite"/>
                <a:ea typeface="Cambria"/>
              </a:rPr>
              <a:t>One Big Fire Live Podcast: </a:t>
            </a:r>
            <a:r>
              <a:rPr lang="en-US" sz="1200">
                <a:latin typeface="Tenorite"/>
                <a:ea typeface="Cambria"/>
              </a:rPr>
              <a:t>Every Tuesday at 11a CST LIVE in the Facebook group</a:t>
            </a:r>
          </a:p>
          <a:p>
            <a:pPr marL="566420" lvl="2"/>
            <a:r>
              <a:rPr lang="en-US" sz="1200" b="1">
                <a:latin typeface="Tenorite"/>
                <a:ea typeface="Cambria"/>
              </a:rPr>
              <a:t>Expert Mentors Live: </a:t>
            </a:r>
            <a:r>
              <a:rPr lang="en-US" sz="1200">
                <a:latin typeface="Tenorite"/>
                <a:ea typeface="Cambria"/>
              </a:rPr>
              <a:t>Every Wednesday at 12p CST at </a:t>
            </a:r>
            <a:r>
              <a:rPr lang="en-US" sz="1200">
                <a:latin typeface="Tenorite"/>
                <a:ea typeface="Cambria"/>
                <a:hlinkClick r:id="rId3"/>
              </a:rPr>
              <a:t>http://Expertmentorslive.com</a:t>
            </a:r>
            <a:endParaRPr lang="en-US" sz="1200">
              <a:latin typeface="Tenorite"/>
              <a:ea typeface="Cambria"/>
            </a:endParaRPr>
          </a:p>
          <a:p>
            <a:pPr marL="566420" lvl="2"/>
            <a:r>
              <a:rPr lang="en-US" sz="1200" b="1">
                <a:latin typeface="Tenorite"/>
                <a:ea typeface="Cambria"/>
              </a:rPr>
              <a:t>Honey Badger Bootcamp: </a:t>
            </a:r>
            <a:r>
              <a:rPr lang="en-US" sz="1200">
                <a:latin typeface="Tenorite"/>
                <a:ea typeface="Cambria"/>
              </a:rPr>
              <a:t>Every Thursday at 11a CST at honeybadgerbootcamp.com</a:t>
            </a:r>
          </a:p>
          <a:p>
            <a:pPr marL="566420" lvl="2"/>
            <a:r>
              <a:rPr lang="en-US" sz="1200" b="1">
                <a:latin typeface="Tenorite"/>
                <a:ea typeface="Cambria"/>
              </a:rPr>
              <a:t>Funnel Fridays: </a:t>
            </a:r>
            <a:r>
              <a:rPr lang="en-US" sz="1200">
                <a:latin typeface="Tenorite"/>
                <a:ea typeface="Cambria"/>
              </a:rPr>
              <a:t>Every Friday at 11a CST at honeybadgerleadgen.com</a:t>
            </a:r>
          </a:p>
          <a:p>
            <a:pPr marL="283210" lvl="1"/>
            <a:r>
              <a:rPr lang="en-US" sz="1400">
                <a:ea typeface="Cambria"/>
              </a:rPr>
              <a:t>Have Access to Kyle Wissler's Live Daily Training Calls</a:t>
            </a:r>
            <a:endParaRPr lang="en-US" sz="1200">
              <a:ea typeface="Cambria"/>
            </a:endParaRPr>
          </a:p>
          <a:p>
            <a:pPr marL="566420" lvl="2"/>
            <a:r>
              <a:rPr lang="en-US" sz="1400">
                <a:ea typeface="Cambria"/>
              </a:rPr>
              <a:t>Training calls for every area and agent is looking to grow their production</a:t>
            </a:r>
          </a:p>
          <a:p>
            <a:pPr marL="283210" lvl="1"/>
            <a:r>
              <a:rPr lang="en-US" sz="1400">
                <a:ea typeface="Cambria"/>
              </a:rPr>
              <a:t>Have access to Chuck and Angela Fazio and their coaching </a:t>
            </a:r>
          </a:p>
          <a:p>
            <a:pPr marL="566420" lvl="2"/>
            <a:r>
              <a:rPr lang="en-US" sz="1400">
                <a:ea typeface="Cambria"/>
              </a:rPr>
              <a:t>Learn how to grow your business and your revenue share</a:t>
            </a:r>
          </a:p>
          <a:p>
            <a:pPr marL="283210" lvl="1"/>
            <a:r>
              <a:rPr lang="en-US" sz="1400">
                <a:ea typeface="Cambria"/>
              </a:rPr>
              <a:t>Have access to training with Dan Beer</a:t>
            </a:r>
          </a:p>
          <a:p>
            <a:pPr marL="626110" lvl="1"/>
            <a:endParaRPr lang="en-US" sz="2000">
              <a:ea typeface="Cambria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CE635A2-70B8-3EAB-6A18-952B02EBA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04FBCCDE-EC93-D2DA-9A44-018004C8C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0922" y="3112851"/>
            <a:ext cx="2774005" cy="3424949"/>
          </a:xfrm>
          <a:prstGeom prst="rect">
            <a:avLst/>
          </a:prstGeom>
        </p:spPr>
      </p:pic>
      <p:pic>
        <p:nvPicPr>
          <p:cNvPr id="5" name="Picture 4" descr="A screenshot of a website&#10;&#10;Description automatically generated">
            <a:extLst>
              <a:ext uri="{FF2B5EF4-FFF2-40B4-BE49-F238E27FC236}">
                <a16:creationId xmlns:a16="http://schemas.microsoft.com/office/drawing/2014/main" id="{055A8FA5-D4B0-E23E-0A5B-5BB2E8EAF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8601" y="1570391"/>
            <a:ext cx="3360096" cy="124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98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2731C-311B-46F7-A865-6C3AF6B0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318" y="268360"/>
            <a:ext cx="7288282" cy="2121177"/>
          </a:xfrm>
        </p:spPr>
        <p:txBody>
          <a:bodyPr/>
          <a:lstStyle/>
          <a:p>
            <a:r>
              <a:rPr lang="en-US" b="1"/>
              <a:t>Giving: 10 for 10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232F9-FD00-464A-9F17-619C91AEF8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388" y="2763078"/>
            <a:ext cx="7288212" cy="340705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en-US" b="0">
                <a:ea typeface="Cambria"/>
              </a:rPr>
              <a:t>We are passionate about helping the communities we serve, so we will donate 10% of company dollar profit for each home sold by one of your clients.</a:t>
            </a:r>
          </a:p>
          <a:p>
            <a:pPr marL="342900" indent="-342900">
              <a:buChar char="•"/>
            </a:pPr>
            <a:r>
              <a:rPr lang="en-US" b="0">
                <a:ea typeface="Cambria"/>
              </a:rPr>
              <a:t>There are 10 different charities to choose from. A few are: Immediate Need, Clean Water, Operation Christmas Child</a:t>
            </a:r>
          </a:p>
          <a:p>
            <a:pPr marL="342900" indent="-342900">
              <a:buChar char="•"/>
            </a:pPr>
            <a:r>
              <a:rPr lang="en-US" b="0">
                <a:ea typeface="Cambria"/>
              </a:rPr>
              <a:t>When your client closes a home with </a:t>
            </a:r>
            <a:r>
              <a:rPr lang="en-US" b="0" err="1">
                <a:ea typeface="Cambria"/>
              </a:rPr>
              <a:t>CanZell</a:t>
            </a:r>
            <a:r>
              <a:rPr lang="en-US" b="0">
                <a:ea typeface="Cambria"/>
              </a:rPr>
              <a:t>, they will pick one of 10 charities when they fill out their closing survey</a:t>
            </a:r>
          </a:p>
          <a:p>
            <a:pPr marL="342900" indent="-342900">
              <a:buChar char="•"/>
            </a:pPr>
            <a:r>
              <a:rPr lang="en-US" b="0">
                <a:ea typeface="Cambria"/>
              </a:rPr>
              <a:t>The donation comes from </a:t>
            </a:r>
            <a:r>
              <a:rPr lang="en-US" b="0" err="1">
                <a:ea typeface="Cambria"/>
              </a:rPr>
              <a:t>CanZell</a:t>
            </a:r>
            <a:r>
              <a:rPr lang="en-US" b="0">
                <a:ea typeface="Cambria"/>
              </a:rPr>
              <a:t>....not from the agent's side of the commission</a:t>
            </a:r>
          </a:p>
          <a:p>
            <a:pPr marL="342900" indent="-342900"/>
            <a:endParaRPr lang="en-US" sz="1400" b="0">
              <a:ea typeface="Cambria"/>
            </a:endParaRPr>
          </a:p>
          <a:p>
            <a:pPr marL="626110" lvl="1"/>
            <a:endParaRPr lang="en-US" sz="2000">
              <a:ea typeface="Cambria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CE635A2-70B8-3EAB-6A18-952B02EBA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 descr="A grey text on a white background&#10;&#10;Description automatically generated">
            <a:extLst>
              <a:ext uri="{FF2B5EF4-FFF2-40B4-BE49-F238E27FC236}">
                <a16:creationId xmlns:a16="http://schemas.microsoft.com/office/drawing/2014/main" id="{527CE972-3D1B-ADA5-136A-9EC9BFBCE5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01" t="5181" r="3735" b="5106"/>
          <a:stretch/>
        </p:blipFill>
        <p:spPr>
          <a:xfrm>
            <a:off x="5451410" y="1030994"/>
            <a:ext cx="5031405" cy="152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42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2731C-311B-46F7-A865-6C3AF6B0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318" y="-509853"/>
            <a:ext cx="7288282" cy="2121177"/>
          </a:xfrm>
        </p:spPr>
        <p:txBody>
          <a:bodyPr/>
          <a:lstStyle/>
          <a:p>
            <a:r>
              <a:rPr lang="en-US" b="1"/>
              <a:t>CanZell Perks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232F9-FD00-464A-9F17-619C91AEF8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388" y="1992972"/>
            <a:ext cx="7288212" cy="412041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en-US" b="0"/>
              <a:t>$50/month tech fee </a:t>
            </a:r>
            <a:r>
              <a:rPr lang="en-US" b="0" err="1"/>
              <a:t>CanZell</a:t>
            </a:r>
            <a:r>
              <a:rPr lang="en-US" b="0"/>
              <a:t> Portal</a:t>
            </a:r>
          </a:p>
          <a:p>
            <a:pPr marL="626110" lvl="1">
              <a:buFont typeface="Courier New" panose="020B0604020202020204" pitchFamily="34" charset="0"/>
              <a:buChar char="o"/>
            </a:pPr>
            <a:r>
              <a:rPr lang="en-US"/>
              <a:t>Marketing Materials</a:t>
            </a:r>
          </a:p>
          <a:p>
            <a:pPr marL="626110" lvl="1">
              <a:buFont typeface="Courier New" panose="020B0604020202020204" pitchFamily="34" charset="0"/>
              <a:buChar char="o"/>
            </a:pPr>
            <a:r>
              <a:rPr lang="en-US" err="1"/>
              <a:t>CanZell</a:t>
            </a:r>
            <a:r>
              <a:rPr lang="en-US"/>
              <a:t> </a:t>
            </a:r>
            <a:r>
              <a:rPr lang="en-US" err="1"/>
              <a:t>kvCore</a:t>
            </a:r>
            <a:r>
              <a:rPr lang="en-US"/>
              <a:t> site </a:t>
            </a:r>
          </a:p>
          <a:p>
            <a:pPr marL="626110" lvl="1">
              <a:buFont typeface="Courier New" panose="020B0604020202020204" pitchFamily="34" charset="0"/>
              <a:buChar char="o"/>
            </a:pPr>
            <a:r>
              <a:rPr lang="en-US"/>
              <a:t>1 video produced each month by the </a:t>
            </a:r>
            <a:r>
              <a:rPr lang="en-US" err="1"/>
              <a:t>CanZell</a:t>
            </a:r>
            <a:r>
              <a:rPr lang="en-US"/>
              <a:t> video team for your personal marketing</a:t>
            </a:r>
          </a:p>
          <a:p>
            <a:pPr marL="626110" lvl="1">
              <a:buFont typeface="Courier New" panose="020B0604020202020204" pitchFamily="34" charset="0"/>
              <a:buChar char="o"/>
            </a:pPr>
            <a:r>
              <a:rPr lang="en-US"/>
              <a:t>Personalized Join Site</a:t>
            </a:r>
          </a:p>
          <a:p>
            <a:pPr marL="626110" lvl="1">
              <a:buFont typeface="Courier New" panose="020B0604020202020204" pitchFamily="34" charset="0"/>
              <a:buChar char="o"/>
            </a:pPr>
            <a:r>
              <a:rPr lang="en-US" err="1"/>
              <a:t>CanZell</a:t>
            </a:r>
            <a:r>
              <a:rPr lang="en-US"/>
              <a:t> Email sent to your personal email</a:t>
            </a:r>
          </a:p>
          <a:p>
            <a:pPr marL="626110" lvl="1">
              <a:buFont typeface="Courier New" panose="020B0604020202020204" pitchFamily="34" charset="0"/>
              <a:buChar char="o"/>
            </a:pPr>
            <a:r>
              <a:rPr lang="en-US" err="1"/>
              <a:t>HireUp</a:t>
            </a:r>
            <a:r>
              <a:rPr lang="en-US"/>
              <a:t> portal to help with agent attraction</a:t>
            </a:r>
          </a:p>
          <a:p>
            <a:pPr marL="626110" lvl="1">
              <a:buFont typeface="Courier New" panose="020B0604020202020204" pitchFamily="34" charset="0"/>
              <a:buChar char="o"/>
            </a:pPr>
            <a:r>
              <a:rPr lang="en-US"/>
              <a:t>Digital Business Card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CE635A2-70B8-3EAB-6A18-952B02EBA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 descr="A logo with a circle and a letter&#10;&#10;Description automatically generated">
            <a:extLst>
              <a:ext uri="{FF2B5EF4-FFF2-40B4-BE49-F238E27FC236}">
                <a16:creationId xmlns:a16="http://schemas.microsoft.com/office/drawing/2014/main" id="{0F07C6D4-0307-3F07-1033-7997EBE96E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770" b="2"/>
          <a:stretch/>
        </p:blipFill>
        <p:spPr>
          <a:xfrm>
            <a:off x="5899576" y="300678"/>
            <a:ext cx="4970889" cy="21315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58431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stom" id="{F85C13B5-8B75-4CB8-BA5E-9CAC0747196D}" vid="{617487EE-AB70-4C55-8A81-E6744CC4A2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9168DCE-134F-4610-A6AA-88CEBE8D71D2}">
  <ds:schemaRefs>
    <ds:schemaRef ds:uri="230e9df3-be65-4c73-a93b-d1236ebd677e"/>
    <ds:schemaRef ds:uri="71af3243-3dd4-4a8d-8c0d-dd76da1f02a5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5EDE3176-A15D-46A3-BDDB-64A0D7363224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ABF691C-888B-4061-8A6F-D5CE84A0254B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16</Slides>
  <Notes>16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Custom</vt:lpstr>
      <vt:lpstr>Welcome to the future of real estate</vt:lpstr>
      <vt:lpstr>Stay powered by canzell</vt:lpstr>
      <vt:lpstr>leadership</vt:lpstr>
      <vt:lpstr>Leads</vt:lpstr>
      <vt:lpstr>Marketing</vt:lpstr>
      <vt:lpstr>Concierge</vt:lpstr>
      <vt:lpstr>coaching</vt:lpstr>
      <vt:lpstr>Giving: 10 for 10</vt:lpstr>
      <vt:lpstr>CanZell Perks</vt:lpstr>
      <vt:lpstr>Brokered by exp</vt:lpstr>
      <vt:lpstr>Incentives</vt:lpstr>
      <vt:lpstr>Money...Money...Money</vt:lpstr>
      <vt:lpstr>Revenue Share</vt:lpstr>
      <vt:lpstr>Stocks</vt:lpstr>
      <vt:lpstr>Technology &amp; Benefits</vt:lpstr>
      <vt:lpstr>You're Invited to expCon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2</cp:revision>
  <dcterms:created xsi:type="dcterms:W3CDTF">2024-09-23T19:43:31Z</dcterms:created>
  <dcterms:modified xsi:type="dcterms:W3CDTF">2024-09-27T20:44:05Z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